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1643" r:id="rId5"/>
    <p:sldId id="280" r:id="rId6"/>
    <p:sldId id="1576" r:id="rId7"/>
    <p:sldId id="282" r:id="rId8"/>
    <p:sldId id="28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BAB540-9E53-36E4-24AA-64F9EA74EAF2}" name="Katharina Ehrhart" initials="KE" userId="S::katharina.ehrhart@financialservicesskills.org::7986f0a0-a05b-4469-a9bb-11f8dc04fc39" providerId="AD"/>
  <p188:author id="{7D66306A-7B76-EEAA-C4E6-0EC21326B8BC}" name="Ryan Cheema" initials="RC" userId="S::Ryan.Cheema@financialservicesskills.org::1e4f5a14-7355-4ac4-bd7b-eee38716db9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C2A0A0-D6C2-4637-866F-40576344C39A}" v="3" dt="2022-08-17T12:48:55.2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49" autoAdjust="0"/>
    <p:restoredTop sz="94660"/>
  </p:normalViewPr>
  <p:slideViewPr>
    <p:cSldViewPr snapToGrid="0">
      <p:cViewPr varScale="1">
        <p:scale>
          <a:sx n="107" d="100"/>
          <a:sy n="107" d="100"/>
        </p:scale>
        <p:origin x="60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https://lloydsbanking-my.sharepoint.com/personal/anthony_mazen_lloydsbanking_com/Documents/Skills%20&amp;%20Capabilities/External/FS%20Skills%20Commission/Skills%20Gap%20Analysis/Toolkit/FSSC_Action%20Type%20Data%20Capture_v0.1_04022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'Action Type Data Capture'!$B$6</c:f>
              <c:strCache>
                <c:ptCount val="1"/>
                <c:pt idx="0">
                  <c:v>Short Term (&lt; 1yr)</c:v>
                </c:pt>
              </c:strCache>
            </c:strRef>
          </c:tx>
          <c:spPr>
            <a:solidFill>
              <a:srgbClr val="D2147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 Type Data Capture'!$A$7:$A$13</c:f>
              <c:strCache>
                <c:ptCount val="7"/>
                <c:pt idx="0">
                  <c:v>Build - Foundation</c:v>
                </c:pt>
                <c:pt idx="1">
                  <c:v>Build - Intermediate</c:v>
                </c:pt>
                <c:pt idx="2">
                  <c:v>Build - Advanced</c:v>
                </c:pt>
                <c:pt idx="3">
                  <c:v>Buy</c:v>
                </c:pt>
                <c:pt idx="4">
                  <c:v>Borrow</c:v>
                </c:pt>
                <c:pt idx="5">
                  <c:v>Retain</c:v>
                </c:pt>
                <c:pt idx="6">
                  <c:v>Redeploy</c:v>
                </c:pt>
              </c:strCache>
            </c:strRef>
          </c:cat>
          <c:val>
            <c:numRef>
              <c:f>'Action Type Data Capture'!$B$7:$B$13</c:f>
              <c:numCache>
                <c:formatCode>General</c:formatCode>
                <c:ptCount val="7"/>
                <c:pt idx="0">
                  <c:v>300</c:v>
                </c:pt>
                <c:pt idx="1">
                  <c:v>100</c:v>
                </c:pt>
                <c:pt idx="2">
                  <c:v>100</c:v>
                </c:pt>
                <c:pt idx="3">
                  <c:v>100</c:v>
                </c:pt>
                <c:pt idx="4">
                  <c:v>300</c:v>
                </c:pt>
                <c:pt idx="5">
                  <c:v>200</c:v>
                </c:pt>
                <c:pt idx="6">
                  <c:v>100</c:v>
                </c:pt>
              </c:numCache>
            </c:numRef>
          </c:val>
          <c:extLst>
            <c:ext xmlns:c16="http://schemas.microsoft.com/office/drawing/2014/chart" uri="{C3380CC4-5D6E-409C-BE32-E72D297353CC}">
              <c16:uniqueId val="{00000000-971A-474E-8D06-C527C56C6A2E}"/>
            </c:ext>
          </c:extLst>
        </c:ser>
        <c:ser>
          <c:idx val="1"/>
          <c:order val="1"/>
          <c:tx>
            <c:strRef>
              <c:f>'Action Type Data Capture'!$C$6</c:f>
              <c:strCache>
                <c:ptCount val="1"/>
                <c:pt idx="0">
                  <c:v>Medium Term (2-3 yr)</c:v>
                </c:pt>
              </c:strCache>
            </c:strRef>
          </c:tx>
          <c:spPr>
            <a:solidFill>
              <a:srgbClr val="F381B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 Type Data Capture'!$A$7:$A$13</c:f>
              <c:strCache>
                <c:ptCount val="7"/>
                <c:pt idx="0">
                  <c:v>Build - Foundation</c:v>
                </c:pt>
                <c:pt idx="1">
                  <c:v>Build - Intermediate</c:v>
                </c:pt>
                <c:pt idx="2">
                  <c:v>Build - Advanced</c:v>
                </c:pt>
                <c:pt idx="3">
                  <c:v>Buy</c:v>
                </c:pt>
                <c:pt idx="4">
                  <c:v>Borrow</c:v>
                </c:pt>
                <c:pt idx="5">
                  <c:v>Retain</c:v>
                </c:pt>
                <c:pt idx="6">
                  <c:v>Redeploy</c:v>
                </c:pt>
              </c:strCache>
            </c:strRef>
          </c:cat>
          <c:val>
            <c:numRef>
              <c:f>'Action Type Data Capture'!$C$7:$C$13</c:f>
              <c:numCache>
                <c:formatCode>General</c:formatCode>
                <c:ptCount val="7"/>
                <c:pt idx="0">
                  <c:v>100</c:v>
                </c:pt>
                <c:pt idx="1">
                  <c:v>600</c:v>
                </c:pt>
                <c:pt idx="2">
                  <c:v>300</c:v>
                </c:pt>
                <c:pt idx="3">
                  <c:v>50</c:v>
                </c:pt>
                <c:pt idx="4">
                  <c:v>100</c:v>
                </c:pt>
                <c:pt idx="5">
                  <c:v>200</c:v>
                </c:pt>
                <c:pt idx="6">
                  <c:v>300</c:v>
                </c:pt>
              </c:numCache>
            </c:numRef>
          </c:val>
          <c:extLst>
            <c:ext xmlns:c16="http://schemas.microsoft.com/office/drawing/2014/chart" uri="{C3380CC4-5D6E-409C-BE32-E72D297353CC}">
              <c16:uniqueId val="{00000001-971A-474E-8D06-C527C56C6A2E}"/>
            </c:ext>
          </c:extLst>
        </c:ser>
        <c:ser>
          <c:idx val="2"/>
          <c:order val="2"/>
          <c:tx>
            <c:strRef>
              <c:f>'Action Type Data Capture'!$D$6</c:f>
              <c:strCache>
                <c:ptCount val="1"/>
                <c:pt idx="0">
                  <c:v>Long Term (4yr+)</c:v>
                </c:pt>
              </c:strCache>
            </c:strRef>
          </c:tx>
          <c:spPr>
            <a:solidFill>
              <a:srgbClr val="F8B6D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 Type Data Capture'!$A$7:$A$13</c:f>
              <c:strCache>
                <c:ptCount val="7"/>
                <c:pt idx="0">
                  <c:v>Build - Foundation</c:v>
                </c:pt>
                <c:pt idx="1">
                  <c:v>Build - Intermediate</c:v>
                </c:pt>
                <c:pt idx="2">
                  <c:v>Build - Advanced</c:v>
                </c:pt>
                <c:pt idx="3">
                  <c:v>Buy</c:v>
                </c:pt>
                <c:pt idx="4">
                  <c:v>Borrow</c:v>
                </c:pt>
                <c:pt idx="5">
                  <c:v>Retain</c:v>
                </c:pt>
                <c:pt idx="6">
                  <c:v>Redeploy</c:v>
                </c:pt>
              </c:strCache>
            </c:strRef>
          </c:cat>
          <c:val>
            <c:numRef>
              <c:f>'Action Type Data Capture'!$D$7:$D$13</c:f>
              <c:numCache>
                <c:formatCode>General</c:formatCode>
                <c:ptCount val="7"/>
                <c:pt idx="0">
                  <c:v>100</c:v>
                </c:pt>
                <c:pt idx="1">
                  <c:v>100</c:v>
                </c:pt>
                <c:pt idx="2">
                  <c:v>100</c:v>
                </c:pt>
                <c:pt idx="3">
                  <c:v>25</c:v>
                </c:pt>
                <c:pt idx="4">
                  <c:v>50</c:v>
                </c:pt>
                <c:pt idx="5">
                  <c:v>200</c:v>
                </c:pt>
                <c:pt idx="6">
                  <c:v>400</c:v>
                </c:pt>
              </c:numCache>
            </c:numRef>
          </c:val>
          <c:extLst>
            <c:ext xmlns:c16="http://schemas.microsoft.com/office/drawing/2014/chart" uri="{C3380CC4-5D6E-409C-BE32-E72D297353CC}">
              <c16:uniqueId val="{00000002-971A-474E-8D06-C527C56C6A2E}"/>
            </c:ext>
          </c:extLst>
        </c:ser>
        <c:dLbls>
          <c:showLegendKey val="0"/>
          <c:showVal val="0"/>
          <c:showCatName val="0"/>
          <c:showSerName val="0"/>
          <c:showPercent val="0"/>
          <c:showBubbleSize val="0"/>
        </c:dLbls>
        <c:gapWidth val="100"/>
        <c:overlap val="100"/>
        <c:axId val="1799039856"/>
        <c:axId val="1799041520"/>
      </c:barChart>
      <c:catAx>
        <c:axId val="179903985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799041520"/>
        <c:crosses val="autoZero"/>
        <c:auto val="1"/>
        <c:lblAlgn val="ctr"/>
        <c:lblOffset val="100"/>
        <c:noMultiLvlLbl val="0"/>
      </c:catAx>
      <c:valAx>
        <c:axId val="1799041520"/>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7990398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5A8404-54F3-4B7E-B683-E1CDCB472278}" type="datetimeFigureOut">
              <a:rPr lang="en-GB" smtClean="0"/>
              <a:t>10/10/2022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30F658-76F1-4E02-B4AC-CE905B776F9D}" type="slidenum">
              <a:rPr lang="en-GB" smtClean="0"/>
              <a:t>‹#›</a:t>
            </a:fld>
            <a:endParaRPr lang="en-GB"/>
          </a:p>
        </p:txBody>
      </p:sp>
    </p:spTree>
    <p:extLst>
      <p:ext uri="{BB962C8B-B14F-4D97-AF65-F5344CB8AC3E}">
        <p14:creationId xmlns:p14="http://schemas.microsoft.com/office/powerpoint/2010/main" val="2630283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5D01C1-8C48-4E81-A661-9FD0DA68569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55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5D01C1-8C48-4E81-A661-9FD0DA68569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9674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05C60-966E-45BA-85FD-CA362CF997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63AC0CF-5646-405C-8C69-C6FF3CAF3D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9C97E82-873F-4C29-80C8-7E6A5DB3247C}"/>
              </a:ext>
            </a:extLst>
          </p:cNvPr>
          <p:cNvSpPr>
            <a:spLocks noGrp="1"/>
          </p:cNvSpPr>
          <p:nvPr>
            <p:ph type="dt" sz="half" idx="10"/>
          </p:nvPr>
        </p:nvSpPr>
        <p:spPr/>
        <p:txBody>
          <a:bodyPr/>
          <a:lstStyle/>
          <a:p>
            <a:fld id="{08CE3DE7-89FD-4CA7-95A9-AB341F1708A3}" type="datetimeFigureOut">
              <a:rPr lang="en-GB" smtClean="0"/>
              <a:t>10/10/2022</a:t>
            </a:fld>
            <a:endParaRPr lang="en-GB"/>
          </a:p>
        </p:txBody>
      </p:sp>
      <p:sp>
        <p:nvSpPr>
          <p:cNvPr id="5" name="Footer Placeholder 4">
            <a:extLst>
              <a:ext uri="{FF2B5EF4-FFF2-40B4-BE49-F238E27FC236}">
                <a16:creationId xmlns:a16="http://schemas.microsoft.com/office/drawing/2014/main" id="{60CDB484-0DE5-4089-A9F7-2DB454722C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AEACF3-EA7B-422D-ABCA-5D4019B424D1}"/>
              </a:ext>
            </a:extLst>
          </p:cNvPr>
          <p:cNvSpPr>
            <a:spLocks noGrp="1"/>
          </p:cNvSpPr>
          <p:nvPr>
            <p:ph type="sldNum" sz="quarter" idx="12"/>
          </p:nvPr>
        </p:nvSpPr>
        <p:spPr/>
        <p:txBody>
          <a:bodyPr/>
          <a:lstStyle/>
          <a:p>
            <a:fld id="{C5941A2A-EFE9-4F5A-B2CA-AB12E866D8B2}" type="slidenum">
              <a:rPr lang="en-GB" smtClean="0"/>
              <a:t>‹#›</a:t>
            </a:fld>
            <a:endParaRPr lang="en-GB"/>
          </a:p>
        </p:txBody>
      </p:sp>
    </p:spTree>
    <p:extLst>
      <p:ext uri="{BB962C8B-B14F-4D97-AF65-F5344CB8AC3E}">
        <p14:creationId xmlns:p14="http://schemas.microsoft.com/office/powerpoint/2010/main" val="1513371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1ED56-9FDB-49E0-8B6F-F0C4E5137C7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EC9E608-98C5-491C-8AFF-5C31C7A0102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947647-46C4-4E7B-9BE0-151824655E17}"/>
              </a:ext>
            </a:extLst>
          </p:cNvPr>
          <p:cNvSpPr>
            <a:spLocks noGrp="1"/>
          </p:cNvSpPr>
          <p:nvPr>
            <p:ph type="dt" sz="half" idx="10"/>
          </p:nvPr>
        </p:nvSpPr>
        <p:spPr/>
        <p:txBody>
          <a:bodyPr/>
          <a:lstStyle/>
          <a:p>
            <a:fld id="{08CE3DE7-89FD-4CA7-95A9-AB341F1708A3}" type="datetimeFigureOut">
              <a:rPr lang="en-GB" smtClean="0"/>
              <a:t>10/10/2022</a:t>
            </a:fld>
            <a:endParaRPr lang="en-GB"/>
          </a:p>
        </p:txBody>
      </p:sp>
      <p:sp>
        <p:nvSpPr>
          <p:cNvPr id="5" name="Footer Placeholder 4">
            <a:extLst>
              <a:ext uri="{FF2B5EF4-FFF2-40B4-BE49-F238E27FC236}">
                <a16:creationId xmlns:a16="http://schemas.microsoft.com/office/drawing/2014/main" id="{6BE9001E-410C-4CC8-99A7-4F87A40C68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33518F-1BB9-43BB-8F75-B54C6C64617E}"/>
              </a:ext>
            </a:extLst>
          </p:cNvPr>
          <p:cNvSpPr>
            <a:spLocks noGrp="1"/>
          </p:cNvSpPr>
          <p:nvPr>
            <p:ph type="sldNum" sz="quarter" idx="12"/>
          </p:nvPr>
        </p:nvSpPr>
        <p:spPr/>
        <p:txBody>
          <a:bodyPr/>
          <a:lstStyle/>
          <a:p>
            <a:fld id="{C5941A2A-EFE9-4F5A-B2CA-AB12E866D8B2}" type="slidenum">
              <a:rPr lang="en-GB" smtClean="0"/>
              <a:t>‹#›</a:t>
            </a:fld>
            <a:endParaRPr lang="en-GB"/>
          </a:p>
        </p:txBody>
      </p:sp>
    </p:spTree>
    <p:extLst>
      <p:ext uri="{BB962C8B-B14F-4D97-AF65-F5344CB8AC3E}">
        <p14:creationId xmlns:p14="http://schemas.microsoft.com/office/powerpoint/2010/main" val="2276991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E6B0B3-A569-4076-A485-42847B4B26B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BE509EA-9D3D-410B-AD29-70182FEE68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416347-ECF8-4C50-89D8-01958964EF87}"/>
              </a:ext>
            </a:extLst>
          </p:cNvPr>
          <p:cNvSpPr>
            <a:spLocks noGrp="1"/>
          </p:cNvSpPr>
          <p:nvPr>
            <p:ph type="dt" sz="half" idx="10"/>
          </p:nvPr>
        </p:nvSpPr>
        <p:spPr/>
        <p:txBody>
          <a:bodyPr/>
          <a:lstStyle/>
          <a:p>
            <a:fld id="{08CE3DE7-89FD-4CA7-95A9-AB341F1708A3}" type="datetimeFigureOut">
              <a:rPr lang="en-GB" smtClean="0"/>
              <a:t>10/10/2022</a:t>
            </a:fld>
            <a:endParaRPr lang="en-GB"/>
          </a:p>
        </p:txBody>
      </p:sp>
      <p:sp>
        <p:nvSpPr>
          <p:cNvPr id="5" name="Footer Placeholder 4">
            <a:extLst>
              <a:ext uri="{FF2B5EF4-FFF2-40B4-BE49-F238E27FC236}">
                <a16:creationId xmlns:a16="http://schemas.microsoft.com/office/drawing/2014/main" id="{A6BB467F-CD73-4B87-9B11-7CCA3CD4A6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543F71-D18A-4409-A58A-47CCCCFFCEEB}"/>
              </a:ext>
            </a:extLst>
          </p:cNvPr>
          <p:cNvSpPr>
            <a:spLocks noGrp="1"/>
          </p:cNvSpPr>
          <p:nvPr>
            <p:ph type="sldNum" sz="quarter" idx="12"/>
          </p:nvPr>
        </p:nvSpPr>
        <p:spPr/>
        <p:txBody>
          <a:bodyPr/>
          <a:lstStyle/>
          <a:p>
            <a:fld id="{C5941A2A-EFE9-4F5A-B2CA-AB12E866D8B2}" type="slidenum">
              <a:rPr lang="en-GB" smtClean="0"/>
              <a:t>‹#›</a:t>
            </a:fld>
            <a:endParaRPr lang="en-GB"/>
          </a:p>
        </p:txBody>
      </p:sp>
    </p:spTree>
    <p:extLst>
      <p:ext uri="{BB962C8B-B14F-4D97-AF65-F5344CB8AC3E}">
        <p14:creationId xmlns:p14="http://schemas.microsoft.com/office/powerpoint/2010/main" val="4116581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2125A-822E-4D8B-BB60-88E7FEE598AE}"/>
              </a:ext>
            </a:extLst>
          </p:cNvPr>
          <p:cNvSpPr>
            <a:spLocks noGrp="1"/>
          </p:cNvSpPr>
          <p:nvPr>
            <p:ph type="title"/>
          </p:nvPr>
        </p:nvSpPr>
        <p:spPr/>
        <p:txBody>
          <a:bodyPr/>
          <a:lstStyle>
            <a:lvl1pPr>
              <a:defRPr>
                <a:latin typeface="Avenir Next LT Pro" panose="020B0504020202020204" pitchFamily="34"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10D85F1-CF83-4E76-990D-06C0ABCC639D}"/>
              </a:ext>
            </a:extLst>
          </p:cNvPr>
          <p:cNvSpPr>
            <a:spLocks noGrp="1"/>
          </p:cNvSpPr>
          <p:nvPr>
            <p:ph idx="1"/>
          </p:nvPr>
        </p:nvSpPr>
        <p:spPr/>
        <p:txBody>
          <a:bodyPr/>
          <a:lstStyle>
            <a:lvl1pPr>
              <a:defRPr>
                <a:latin typeface="Avenir Next LT Pro" panose="020B0504020202020204" pitchFamily="34" charset="0"/>
              </a:defRPr>
            </a:lvl1pPr>
            <a:lvl2pPr>
              <a:defRPr>
                <a:latin typeface="Avenir Next LT Pro" panose="020B0504020202020204" pitchFamily="34" charset="0"/>
              </a:defRPr>
            </a:lvl2pPr>
            <a:lvl3pPr>
              <a:defRPr>
                <a:latin typeface="Avenir Next LT Pro" panose="020B0504020202020204" pitchFamily="34" charset="0"/>
              </a:defRPr>
            </a:lvl3pPr>
            <a:lvl4pPr>
              <a:defRPr>
                <a:latin typeface="Avenir Next LT Pro" panose="020B0504020202020204" pitchFamily="34" charset="0"/>
              </a:defRPr>
            </a:lvl4pPr>
            <a:lvl5pPr>
              <a:defRPr>
                <a:latin typeface="Avenir Next LT Pro" panose="020B05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041D92-4917-47D1-906A-6B00717300D4}"/>
              </a:ext>
            </a:extLst>
          </p:cNvPr>
          <p:cNvSpPr>
            <a:spLocks noGrp="1"/>
          </p:cNvSpPr>
          <p:nvPr>
            <p:ph type="dt" sz="half" idx="10"/>
          </p:nvPr>
        </p:nvSpPr>
        <p:spPr/>
        <p:txBody>
          <a:bodyPr/>
          <a:lstStyle>
            <a:lvl1pPr>
              <a:defRPr>
                <a:latin typeface="Avenir Next LT Pro" panose="020B0504020202020204" pitchFamily="34" charset="0"/>
              </a:defRPr>
            </a:lvl1pPr>
          </a:lstStyle>
          <a:p>
            <a:fld id="{08CE3DE7-89FD-4CA7-95A9-AB341F1708A3}" type="datetimeFigureOut">
              <a:rPr lang="en-GB" smtClean="0"/>
              <a:pPr/>
              <a:t>10/10/2022</a:t>
            </a:fld>
            <a:endParaRPr lang="en-GB"/>
          </a:p>
        </p:txBody>
      </p:sp>
      <p:sp>
        <p:nvSpPr>
          <p:cNvPr id="5" name="Footer Placeholder 4">
            <a:extLst>
              <a:ext uri="{FF2B5EF4-FFF2-40B4-BE49-F238E27FC236}">
                <a16:creationId xmlns:a16="http://schemas.microsoft.com/office/drawing/2014/main" id="{AEE12B52-2DF5-4FD8-B9B2-79508B957FED}"/>
              </a:ext>
            </a:extLst>
          </p:cNvPr>
          <p:cNvSpPr>
            <a:spLocks noGrp="1"/>
          </p:cNvSpPr>
          <p:nvPr>
            <p:ph type="ftr" sz="quarter" idx="11"/>
          </p:nvPr>
        </p:nvSpPr>
        <p:spPr/>
        <p:txBody>
          <a:bodyPr/>
          <a:lstStyle>
            <a:lvl1pPr>
              <a:defRPr>
                <a:latin typeface="Avenir Next LT Pro" panose="020B0504020202020204" pitchFamily="34" charset="0"/>
              </a:defRPr>
            </a:lvl1pPr>
          </a:lstStyle>
          <a:p>
            <a:endParaRPr lang="en-GB"/>
          </a:p>
        </p:txBody>
      </p:sp>
      <p:sp>
        <p:nvSpPr>
          <p:cNvPr id="6" name="Slide Number Placeholder 5">
            <a:extLst>
              <a:ext uri="{FF2B5EF4-FFF2-40B4-BE49-F238E27FC236}">
                <a16:creationId xmlns:a16="http://schemas.microsoft.com/office/drawing/2014/main" id="{2BA950B7-8053-4F91-A334-BFD121C624D6}"/>
              </a:ext>
            </a:extLst>
          </p:cNvPr>
          <p:cNvSpPr>
            <a:spLocks noGrp="1"/>
          </p:cNvSpPr>
          <p:nvPr>
            <p:ph type="sldNum" sz="quarter" idx="12"/>
          </p:nvPr>
        </p:nvSpPr>
        <p:spPr>
          <a:xfrm>
            <a:off x="8936646" y="6310312"/>
            <a:ext cx="2743200" cy="365125"/>
          </a:xfrm>
        </p:spPr>
        <p:txBody>
          <a:bodyPr/>
          <a:lstStyle>
            <a:lvl1pPr>
              <a:defRPr>
                <a:solidFill>
                  <a:schemeClr val="bg1"/>
                </a:solidFill>
                <a:latin typeface="Avenir Next LT Pro" panose="020B0504020202020204" pitchFamily="34" charset="0"/>
              </a:defRPr>
            </a:lvl1pPr>
          </a:lstStyle>
          <a:p>
            <a:fld id="{C5941A2A-EFE9-4F5A-B2CA-AB12E866D8B2}" type="slidenum">
              <a:rPr lang="en-GB" smtClean="0"/>
              <a:pPr/>
              <a:t>‹#›</a:t>
            </a:fld>
            <a:endParaRPr lang="en-GB"/>
          </a:p>
        </p:txBody>
      </p:sp>
      <p:grpSp>
        <p:nvGrpSpPr>
          <p:cNvPr id="11" name="Group 10">
            <a:extLst>
              <a:ext uri="{FF2B5EF4-FFF2-40B4-BE49-F238E27FC236}">
                <a16:creationId xmlns:a16="http://schemas.microsoft.com/office/drawing/2014/main" id="{0B2B2136-0A5A-42C3-ACA7-2A28F819A554}"/>
              </a:ext>
            </a:extLst>
          </p:cNvPr>
          <p:cNvGrpSpPr/>
          <p:nvPr userDrawn="1"/>
        </p:nvGrpSpPr>
        <p:grpSpPr>
          <a:xfrm>
            <a:off x="7943869" y="5824623"/>
            <a:ext cx="4417081" cy="1032575"/>
            <a:chOff x="2628901" y="4158023"/>
            <a:chExt cx="7846981" cy="1679559"/>
          </a:xfrm>
        </p:grpSpPr>
        <p:sp>
          <p:nvSpPr>
            <p:cNvPr id="12" name="Rectangle: Diagonal Corners Snipped 11">
              <a:extLst>
                <a:ext uri="{FF2B5EF4-FFF2-40B4-BE49-F238E27FC236}">
                  <a16:creationId xmlns:a16="http://schemas.microsoft.com/office/drawing/2014/main" id="{84FA8C4E-99CE-427E-A109-CD1BBB2EED0B}"/>
                </a:ext>
              </a:extLst>
            </p:cNvPr>
            <p:cNvSpPr/>
            <p:nvPr/>
          </p:nvSpPr>
          <p:spPr>
            <a:xfrm rot="16200000">
              <a:off x="6353921" y="1967677"/>
              <a:ext cx="915878" cy="6823919"/>
            </a:xfrm>
            <a:prstGeom prst="snip2DiagRect">
              <a:avLst>
                <a:gd name="adj1" fmla="val 0"/>
                <a:gd name="adj2" fmla="val 50000"/>
              </a:avLst>
            </a:prstGeom>
            <a:solidFill>
              <a:srgbClr val="7167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Rectangle: Single Corner Snipped 12">
              <a:extLst>
                <a:ext uri="{FF2B5EF4-FFF2-40B4-BE49-F238E27FC236}">
                  <a16:creationId xmlns:a16="http://schemas.microsoft.com/office/drawing/2014/main" id="{D254A276-2DC7-42DC-9035-C30EE11FC545}"/>
                </a:ext>
              </a:extLst>
            </p:cNvPr>
            <p:cNvSpPr/>
            <p:nvPr/>
          </p:nvSpPr>
          <p:spPr>
            <a:xfrm flipH="1">
              <a:off x="2628901" y="5354982"/>
              <a:ext cx="7594916" cy="482600"/>
            </a:xfrm>
            <a:prstGeom prst="snip1Rect">
              <a:avLst>
                <a:gd name="adj" fmla="val 50000"/>
              </a:avLst>
            </a:prstGeom>
            <a:solidFill>
              <a:srgbClr val="4A4F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 name="Arrow: Chevron 13">
              <a:extLst>
                <a:ext uri="{FF2B5EF4-FFF2-40B4-BE49-F238E27FC236}">
                  <a16:creationId xmlns:a16="http://schemas.microsoft.com/office/drawing/2014/main" id="{12179F94-D3E2-4CF2-940E-1CB197B14B3D}"/>
                </a:ext>
              </a:extLst>
            </p:cNvPr>
            <p:cNvSpPr/>
            <p:nvPr/>
          </p:nvSpPr>
          <p:spPr>
            <a:xfrm rot="18926471">
              <a:off x="8676860" y="4158023"/>
              <a:ext cx="1799022" cy="1286624"/>
            </a:xfrm>
            <a:prstGeom prst="chevron">
              <a:avLst/>
            </a:prstGeom>
            <a:solidFill>
              <a:srgbClr val="E017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Tree>
    <p:extLst>
      <p:ext uri="{BB962C8B-B14F-4D97-AF65-F5344CB8AC3E}">
        <p14:creationId xmlns:p14="http://schemas.microsoft.com/office/powerpoint/2010/main" val="3936133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39755-5AE3-485C-AF7C-A72172BE00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2C3BDD1-712C-4833-BA52-3192419FA1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010A5B-6104-41D5-9D69-47B02FB46EDE}"/>
              </a:ext>
            </a:extLst>
          </p:cNvPr>
          <p:cNvSpPr>
            <a:spLocks noGrp="1"/>
          </p:cNvSpPr>
          <p:nvPr>
            <p:ph type="dt" sz="half" idx="10"/>
          </p:nvPr>
        </p:nvSpPr>
        <p:spPr/>
        <p:txBody>
          <a:bodyPr/>
          <a:lstStyle/>
          <a:p>
            <a:fld id="{08CE3DE7-89FD-4CA7-95A9-AB341F1708A3}" type="datetimeFigureOut">
              <a:rPr lang="en-GB" smtClean="0"/>
              <a:t>10/10/2022</a:t>
            </a:fld>
            <a:endParaRPr lang="en-GB"/>
          </a:p>
        </p:txBody>
      </p:sp>
      <p:sp>
        <p:nvSpPr>
          <p:cNvPr id="5" name="Footer Placeholder 4">
            <a:extLst>
              <a:ext uri="{FF2B5EF4-FFF2-40B4-BE49-F238E27FC236}">
                <a16:creationId xmlns:a16="http://schemas.microsoft.com/office/drawing/2014/main" id="{5335DB7E-272E-4351-99A7-D3456E6B2A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8F2BCE-E692-4A91-B38B-3F96A70AAB62}"/>
              </a:ext>
            </a:extLst>
          </p:cNvPr>
          <p:cNvSpPr>
            <a:spLocks noGrp="1"/>
          </p:cNvSpPr>
          <p:nvPr>
            <p:ph type="sldNum" sz="quarter" idx="12"/>
          </p:nvPr>
        </p:nvSpPr>
        <p:spPr/>
        <p:txBody>
          <a:bodyPr/>
          <a:lstStyle/>
          <a:p>
            <a:fld id="{C5941A2A-EFE9-4F5A-B2CA-AB12E866D8B2}" type="slidenum">
              <a:rPr lang="en-GB" smtClean="0"/>
              <a:t>‹#›</a:t>
            </a:fld>
            <a:endParaRPr lang="en-GB"/>
          </a:p>
        </p:txBody>
      </p:sp>
    </p:spTree>
    <p:extLst>
      <p:ext uri="{BB962C8B-B14F-4D97-AF65-F5344CB8AC3E}">
        <p14:creationId xmlns:p14="http://schemas.microsoft.com/office/powerpoint/2010/main" val="867859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6A074-197C-4975-9F85-F774FBB68AD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F2825BA-8C8A-4420-BF95-1379884FB1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F00D95C-D5AA-4704-B532-EA51431DE1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CE7F423-4BE6-4CF9-B01A-C6EEBAAB9DAA}"/>
              </a:ext>
            </a:extLst>
          </p:cNvPr>
          <p:cNvSpPr>
            <a:spLocks noGrp="1"/>
          </p:cNvSpPr>
          <p:nvPr>
            <p:ph type="dt" sz="half" idx="10"/>
          </p:nvPr>
        </p:nvSpPr>
        <p:spPr/>
        <p:txBody>
          <a:bodyPr/>
          <a:lstStyle/>
          <a:p>
            <a:fld id="{08CE3DE7-89FD-4CA7-95A9-AB341F1708A3}" type="datetimeFigureOut">
              <a:rPr lang="en-GB" smtClean="0"/>
              <a:t>10/10/2022</a:t>
            </a:fld>
            <a:endParaRPr lang="en-GB"/>
          </a:p>
        </p:txBody>
      </p:sp>
      <p:sp>
        <p:nvSpPr>
          <p:cNvPr id="6" name="Footer Placeholder 5">
            <a:extLst>
              <a:ext uri="{FF2B5EF4-FFF2-40B4-BE49-F238E27FC236}">
                <a16:creationId xmlns:a16="http://schemas.microsoft.com/office/drawing/2014/main" id="{3060E66C-AFB3-4643-B399-5DDBADC0AD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2CBCDDB-A383-41FD-B1B5-89323A1C2F98}"/>
              </a:ext>
            </a:extLst>
          </p:cNvPr>
          <p:cNvSpPr>
            <a:spLocks noGrp="1"/>
          </p:cNvSpPr>
          <p:nvPr>
            <p:ph type="sldNum" sz="quarter" idx="12"/>
          </p:nvPr>
        </p:nvSpPr>
        <p:spPr/>
        <p:txBody>
          <a:bodyPr/>
          <a:lstStyle/>
          <a:p>
            <a:fld id="{C5941A2A-EFE9-4F5A-B2CA-AB12E866D8B2}" type="slidenum">
              <a:rPr lang="en-GB" smtClean="0"/>
              <a:t>‹#›</a:t>
            </a:fld>
            <a:endParaRPr lang="en-GB"/>
          </a:p>
        </p:txBody>
      </p:sp>
    </p:spTree>
    <p:extLst>
      <p:ext uri="{BB962C8B-B14F-4D97-AF65-F5344CB8AC3E}">
        <p14:creationId xmlns:p14="http://schemas.microsoft.com/office/powerpoint/2010/main" val="1483779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52BEA-8A01-4E16-8DF3-8E23E0772A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C84C06-DD40-410F-AC41-2AAA64EFE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2C14BB-F53D-4701-B55D-460DB4BF27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0DCE23A-238E-4801-923D-FB77AF3296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B2348F-4476-4ABE-A400-B41153653B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0ECE481-0A92-4A0E-B8E4-A391FFDFDD51}"/>
              </a:ext>
            </a:extLst>
          </p:cNvPr>
          <p:cNvSpPr>
            <a:spLocks noGrp="1"/>
          </p:cNvSpPr>
          <p:nvPr>
            <p:ph type="dt" sz="half" idx="10"/>
          </p:nvPr>
        </p:nvSpPr>
        <p:spPr/>
        <p:txBody>
          <a:bodyPr/>
          <a:lstStyle/>
          <a:p>
            <a:fld id="{08CE3DE7-89FD-4CA7-95A9-AB341F1708A3}" type="datetimeFigureOut">
              <a:rPr lang="en-GB" smtClean="0"/>
              <a:t>10/10/2022</a:t>
            </a:fld>
            <a:endParaRPr lang="en-GB"/>
          </a:p>
        </p:txBody>
      </p:sp>
      <p:sp>
        <p:nvSpPr>
          <p:cNvPr id="8" name="Footer Placeholder 7">
            <a:extLst>
              <a:ext uri="{FF2B5EF4-FFF2-40B4-BE49-F238E27FC236}">
                <a16:creationId xmlns:a16="http://schemas.microsoft.com/office/drawing/2014/main" id="{648F78A9-9D3F-4492-BB47-0497D4A6AC6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3EB06DA-53E2-4D76-BFDB-9FBA7CA55B29}"/>
              </a:ext>
            </a:extLst>
          </p:cNvPr>
          <p:cNvSpPr>
            <a:spLocks noGrp="1"/>
          </p:cNvSpPr>
          <p:nvPr>
            <p:ph type="sldNum" sz="quarter" idx="12"/>
          </p:nvPr>
        </p:nvSpPr>
        <p:spPr/>
        <p:txBody>
          <a:bodyPr/>
          <a:lstStyle/>
          <a:p>
            <a:fld id="{C5941A2A-EFE9-4F5A-B2CA-AB12E866D8B2}" type="slidenum">
              <a:rPr lang="en-GB" smtClean="0"/>
              <a:t>‹#›</a:t>
            </a:fld>
            <a:endParaRPr lang="en-GB"/>
          </a:p>
        </p:txBody>
      </p:sp>
    </p:spTree>
    <p:extLst>
      <p:ext uri="{BB962C8B-B14F-4D97-AF65-F5344CB8AC3E}">
        <p14:creationId xmlns:p14="http://schemas.microsoft.com/office/powerpoint/2010/main" val="3409633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50ADB-9C94-47AC-9F8C-32BCBB766D8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09F29C7-64B5-410D-8F60-0D3E8D262BD2}"/>
              </a:ext>
            </a:extLst>
          </p:cNvPr>
          <p:cNvSpPr>
            <a:spLocks noGrp="1"/>
          </p:cNvSpPr>
          <p:nvPr>
            <p:ph type="dt" sz="half" idx="10"/>
          </p:nvPr>
        </p:nvSpPr>
        <p:spPr/>
        <p:txBody>
          <a:bodyPr/>
          <a:lstStyle/>
          <a:p>
            <a:fld id="{08CE3DE7-89FD-4CA7-95A9-AB341F1708A3}" type="datetimeFigureOut">
              <a:rPr lang="en-GB" smtClean="0"/>
              <a:t>10/10/2022</a:t>
            </a:fld>
            <a:endParaRPr lang="en-GB"/>
          </a:p>
        </p:txBody>
      </p:sp>
      <p:sp>
        <p:nvSpPr>
          <p:cNvPr id="4" name="Footer Placeholder 3">
            <a:extLst>
              <a:ext uri="{FF2B5EF4-FFF2-40B4-BE49-F238E27FC236}">
                <a16:creationId xmlns:a16="http://schemas.microsoft.com/office/drawing/2014/main" id="{B07A0668-9958-4514-B9A5-47D37CE1AA3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8031F67-F24D-45DD-A38B-6B30DA98AFE6}"/>
              </a:ext>
            </a:extLst>
          </p:cNvPr>
          <p:cNvSpPr>
            <a:spLocks noGrp="1"/>
          </p:cNvSpPr>
          <p:nvPr>
            <p:ph type="sldNum" sz="quarter" idx="12"/>
          </p:nvPr>
        </p:nvSpPr>
        <p:spPr/>
        <p:txBody>
          <a:bodyPr/>
          <a:lstStyle/>
          <a:p>
            <a:fld id="{C5941A2A-EFE9-4F5A-B2CA-AB12E866D8B2}" type="slidenum">
              <a:rPr lang="en-GB" smtClean="0"/>
              <a:t>‹#›</a:t>
            </a:fld>
            <a:endParaRPr lang="en-GB"/>
          </a:p>
        </p:txBody>
      </p:sp>
    </p:spTree>
    <p:extLst>
      <p:ext uri="{BB962C8B-B14F-4D97-AF65-F5344CB8AC3E}">
        <p14:creationId xmlns:p14="http://schemas.microsoft.com/office/powerpoint/2010/main" val="3299016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976579-AD63-4C7D-AEC0-F75631CAC1EC}"/>
              </a:ext>
            </a:extLst>
          </p:cNvPr>
          <p:cNvSpPr>
            <a:spLocks noGrp="1"/>
          </p:cNvSpPr>
          <p:nvPr>
            <p:ph type="dt" sz="half" idx="10"/>
          </p:nvPr>
        </p:nvSpPr>
        <p:spPr/>
        <p:txBody>
          <a:bodyPr/>
          <a:lstStyle/>
          <a:p>
            <a:fld id="{08CE3DE7-89FD-4CA7-95A9-AB341F1708A3}" type="datetimeFigureOut">
              <a:rPr lang="en-GB" smtClean="0"/>
              <a:t>10/10/2022</a:t>
            </a:fld>
            <a:endParaRPr lang="en-GB"/>
          </a:p>
        </p:txBody>
      </p:sp>
      <p:sp>
        <p:nvSpPr>
          <p:cNvPr id="3" name="Footer Placeholder 2">
            <a:extLst>
              <a:ext uri="{FF2B5EF4-FFF2-40B4-BE49-F238E27FC236}">
                <a16:creationId xmlns:a16="http://schemas.microsoft.com/office/drawing/2014/main" id="{86D311D4-EFAD-454D-AB2D-3E5EAA9B23D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128D458-49D0-4814-8C21-B067C57A5504}"/>
              </a:ext>
            </a:extLst>
          </p:cNvPr>
          <p:cNvSpPr>
            <a:spLocks noGrp="1"/>
          </p:cNvSpPr>
          <p:nvPr>
            <p:ph type="sldNum" sz="quarter" idx="12"/>
          </p:nvPr>
        </p:nvSpPr>
        <p:spPr/>
        <p:txBody>
          <a:bodyPr/>
          <a:lstStyle/>
          <a:p>
            <a:fld id="{C5941A2A-EFE9-4F5A-B2CA-AB12E866D8B2}" type="slidenum">
              <a:rPr lang="en-GB" smtClean="0"/>
              <a:t>‹#›</a:t>
            </a:fld>
            <a:endParaRPr lang="en-GB"/>
          </a:p>
        </p:txBody>
      </p:sp>
    </p:spTree>
    <p:extLst>
      <p:ext uri="{BB962C8B-B14F-4D97-AF65-F5344CB8AC3E}">
        <p14:creationId xmlns:p14="http://schemas.microsoft.com/office/powerpoint/2010/main" val="3466593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9000C-E8A8-4AE5-9B0F-DA2DE1B638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1F743F1-46CC-46A2-A0FA-3E7820941F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A69E444-9A45-454F-A180-DD69A600DB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62BCF6-A230-4B74-AA73-AA51556B85F1}"/>
              </a:ext>
            </a:extLst>
          </p:cNvPr>
          <p:cNvSpPr>
            <a:spLocks noGrp="1"/>
          </p:cNvSpPr>
          <p:nvPr>
            <p:ph type="dt" sz="half" idx="10"/>
          </p:nvPr>
        </p:nvSpPr>
        <p:spPr/>
        <p:txBody>
          <a:bodyPr/>
          <a:lstStyle/>
          <a:p>
            <a:fld id="{08CE3DE7-89FD-4CA7-95A9-AB341F1708A3}" type="datetimeFigureOut">
              <a:rPr lang="en-GB" smtClean="0"/>
              <a:t>10/10/2022</a:t>
            </a:fld>
            <a:endParaRPr lang="en-GB"/>
          </a:p>
        </p:txBody>
      </p:sp>
      <p:sp>
        <p:nvSpPr>
          <p:cNvPr id="6" name="Footer Placeholder 5">
            <a:extLst>
              <a:ext uri="{FF2B5EF4-FFF2-40B4-BE49-F238E27FC236}">
                <a16:creationId xmlns:a16="http://schemas.microsoft.com/office/drawing/2014/main" id="{808534B4-250B-496F-9BB8-F3ECE65688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E5B185-FF85-46B7-8AFA-DCBC3F32C141}"/>
              </a:ext>
            </a:extLst>
          </p:cNvPr>
          <p:cNvSpPr>
            <a:spLocks noGrp="1"/>
          </p:cNvSpPr>
          <p:nvPr>
            <p:ph type="sldNum" sz="quarter" idx="12"/>
          </p:nvPr>
        </p:nvSpPr>
        <p:spPr/>
        <p:txBody>
          <a:bodyPr/>
          <a:lstStyle/>
          <a:p>
            <a:fld id="{C5941A2A-EFE9-4F5A-B2CA-AB12E866D8B2}" type="slidenum">
              <a:rPr lang="en-GB" smtClean="0"/>
              <a:t>‹#›</a:t>
            </a:fld>
            <a:endParaRPr lang="en-GB"/>
          </a:p>
        </p:txBody>
      </p:sp>
    </p:spTree>
    <p:extLst>
      <p:ext uri="{BB962C8B-B14F-4D97-AF65-F5344CB8AC3E}">
        <p14:creationId xmlns:p14="http://schemas.microsoft.com/office/powerpoint/2010/main" val="250258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4B41-5A3B-4BC4-928C-C33AE04CD7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62E9387-BE98-473D-9373-6093956C7C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D08B4A3-5DD2-4157-98F2-896D6C275E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2D5834-6A05-436B-8283-C6306951160F}"/>
              </a:ext>
            </a:extLst>
          </p:cNvPr>
          <p:cNvSpPr>
            <a:spLocks noGrp="1"/>
          </p:cNvSpPr>
          <p:nvPr>
            <p:ph type="dt" sz="half" idx="10"/>
          </p:nvPr>
        </p:nvSpPr>
        <p:spPr/>
        <p:txBody>
          <a:bodyPr/>
          <a:lstStyle/>
          <a:p>
            <a:fld id="{08CE3DE7-89FD-4CA7-95A9-AB341F1708A3}" type="datetimeFigureOut">
              <a:rPr lang="en-GB" smtClean="0"/>
              <a:t>10/10/2022</a:t>
            </a:fld>
            <a:endParaRPr lang="en-GB"/>
          </a:p>
        </p:txBody>
      </p:sp>
      <p:sp>
        <p:nvSpPr>
          <p:cNvPr id="6" name="Footer Placeholder 5">
            <a:extLst>
              <a:ext uri="{FF2B5EF4-FFF2-40B4-BE49-F238E27FC236}">
                <a16:creationId xmlns:a16="http://schemas.microsoft.com/office/drawing/2014/main" id="{4D560807-A034-4F61-B503-B476D92B79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E010C4F-4366-4B1D-BBF6-0EC3FFC96707}"/>
              </a:ext>
            </a:extLst>
          </p:cNvPr>
          <p:cNvSpPr>
            <a:spLocks noGrp="1"/>
          </p:cNvSpPr>
          <p:nvPr>
            <p:ph type="sldNum" sz="quarter" idx="12"/>
          </p:nvPr>
        </p:nvSpPr>
        <p:spPr/>
        <p:txBody>
          <a:bodyPr/>
          <a:lstStyle/>
          <a:p>
            <a:fld id="{C5941A2A-EFE9-4F5A-B2CA-AB12E866D8B2}" type="slidenum">
              <a:rPr lang="en-GB" smtClean="0"/>
              <a:t>‹#›</a:t>
            </a:fld>
            <a:endParaRPr lang="en-GB"/>
          </a:p>
        </p:txBody>
      </p:sp>
    </p:spTree>
    <p:extLst>
      <p:ext uri="{BB962C8B-B14F-4D97-AF65-F5344CB8AC3E}">
        <p14:creationId xmlns:p14="http://schemas.microsoft.com/office/powerpoint/2010/main" val="4263098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5A8B21-1272-44AB-A9D1-FD0497D2D9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01CB1C8-3C31-485A-904B-F43E9A4379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4AB985-8FF4-4A20-88F8-169A72A193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CE3DE7-89FD-4CA7-95A9-AB341F1708A3}" type="datetimeFigureOut">
              <a:rPr lang="en-GB" smtClean="0"/>
              <a:t>10/10/2022</a:t>
            </a:fld>
            <a:endParaRPr lang="en-GB"/>
          </a:p>
        </p:txBody>
      </p:sp>
      <p:sp>
        <p:nvSpPr>
          <p:cNvPr id="5" name="Footer Placeholder 4">
            <a:extLst>
              <a:ext uri="{FF2B5EF4-FFF2-40B4-BE49-F238E27FC236}">
                <a16:creationId xmlns:a16="http://schemas.microsoft.com/office/drawing/2014/main" id="{8FFE25B4-FE1C-406D-B6B1-51119C6413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D506657-D788-424E-91AA-5592F92BE7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941A2A-EFE9-4F5A-B2CA-AB12E866D8B2}" type="slidenum">
              <a:rPr lang="en-GB" smtClean="0"/>
              <a:t>‹#›</a:t>
            </a:fld>
            <a:endParaRPr lang="en-GB"/>
          </a:p>
        </p:txBody>
      </p:sp>
    </p:spTree>
    <p:extLst>
      <p:ext uri="{BB962C8B-B14F-4D97-AF65-F5344CB8AC3E}">
        <p14:creationId xmlns:p14="http://schemas.microsoft.com/office/powerpoint/2010/main" val="13955520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ABF7AE4-452D-4493-BE1F-F9ED2E3A58D1}"/>
              </a:ext>
            </a:extLst>
          </p:cNvPr>
          <p:cNvSpPr txBox="1"/>
          <p:nvPr/>
        </p:nvSpPr>
        <p:spPr>
          <a:xfrm>
            <a:off x="6053668" y="803325"/>
            <a:ext cx="5314536" cy="1325563"/>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3100" b="1" i="0" u="none" strike="noStrike" kern="1200" cap="none" spc="0" normalizeH="0" baseline="0" noProof="0" dirty="0">
                <a:ln>
                  <a:noFill/>
                </a:ln>
                <a:solidFill>
                  <a:prstClr val="white"/>
                </a:solidFill>
                <a:effectLst/>
                <a:uLnTx/>
                <a:uFillTx/>
                <a:latin typeface="Calibri Light" panose="020F0302020204030204"/>
                <a:ea typeface="+mn-ea"/>
                <a:cs typeface="+mn-cs"/>
              </a:rPr>
              <a:t>Skills Action Plan</a:t>
            </a:r>
          </a:p>
        </p:txBody>
      </p:sp>
      <p:sp>
        <p:nvSpPr>
          <p:cNvPr id="27" name="Freeform: Shape 26">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Freeform: Shape 28">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EE7F72D2-1BC1-4C2B-9381-2213D0999563}"/>
              </a:ext>
            </a:extLst>
          </p:cNvPr>
          <p:cNvSpPr/>
          <p:nvPr/>
        </p:nvSpPr>
        <p:spPr>
          <a:xfrm>
            <a:off x="6109461" y="2128887"/>
            <a:ext cx="5438830" cy="29773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Calibri" panose="020F0502020204030204"/>
                <a:ea typeface="+mn-ea"/>
                <a:cs typeface="+mn-cs"/>
              </a:rPr>
              <a:t>The following skills action plan sets out to provide you with definitive and tangible results from completing the exercises in the workshop. Upon completion, it sets out to provide you with a resource that includes access to the following information: </a:t>
            </a:r>
          </a:p>
          <a:p>
            <a:pPr marL="285750" marR="0" lvl="0" indent="-285750" algn="l" defTabSz="914400" rtl="0" eaLnBrk="1" fontAlgn="auto" latinLnBrk="0" hangingPunct="1">
              <a:lnSpc>
                <a:spcPct val="90000"/>
              </a:lnSpc>
              <a:spcBef>
                <a:spcPts val="600"/>
              </a:spcBef>
              <a:spcAft>
                <a:spcPts val="0"/>
              </a:spcAft>
              <a:buClrTx/>
              <a:buSzTx/>
              <a:buFontTx/>
              <a:buChar char="-"/>
              <a:tabLst/>
              <a:defRPr/>
            </a:pPr>
            <a:r>
              <a:rPr kumimoji="0" lang="en-US" sz="1400" b="1" i="0" u="none" strike="noStrike" kern="1200" cap="none" spc="0" normalizeH="0" baseline="0" noProof="0">
                <a:ln>
                  <a:noFill/>
                </a:ln>
                <a:solidFill>
                  <a:srgbClr val="E02083"/>
                </a:solidFill>
                <a:effectLst/>
                <a:uLnTx/>
                <a:uFillTx/>
                <a:latin typeface="Calibri" panose="020F0502020204030204"/>
                <a:ea typeface="+mn-ea"/>
                <a:cs typeface="+mn-cs"/>
              </a:rPr>
              <a:t>Agreed changes to roles, headcount and resource mix</a:t>
            </a:r>
          </a:p>
          <a:p>
            <a:pPr marL="285750" marR="0" lvl="0" indent="-285750" algn="l" defTabSz="914400" rtl="0" eaLnBrk="1" fontAlgn="auto" latinLnBrk="0" hangingPunct="1">
              <a:lnSpc>
                <a:spcPct val="90000"/>
              </a:lnSpc>
              <a:spcBef>
                <a:spcPts val="600"/>
              </a:spcBef>
              <a:spcAft>
                <a:spcPts val="0"/>
              </a:spcAft>
              <a:buClrTx/>
              <a:buSzTx/>
              <a:buFontTx/>
              <a:buChar char="-"/>
              <a:tabLst/>
              <a:defRPr/>
            </a:pPr>
            <a:r>
              <a:rPr kumimoji="0" lang="en-US" sz="1400" b="1" i="0" u="none" strike="noStrike" kern="1200" cap="none" spc="0" normalizeH="0" baseline="0" noProof="0">
                <a:ln>
                  <a:noFill/>
                </a:ln>
                <a:solidFill>
                  <a:srgbClr val="E02083"/>
                </a:solidFill>
                <a:effectLst/>
                <a:uLnTx/>
                <a:uFillTx/>
                <a:latin typeface="Calibri" panose="020F0502020204030204"/>
                <a:ea typeface="+mn-ea"/>
                <a:cs typeface="+mn-cs"/>
              </a:rPr>
              <a:t>Agreed changes to work activity</a:t>
            </a:r>
          </a:p>
          <a:p>
            <a:pPr marL="285750" marR="0" lvl="0" indent="-285750" algn="l" defTabSz="914400" rtl="0" eaLnBrk="1" fontAlgn="auto" latinLnBrk="0" hangingPunct="1">
              <a:lnSpc>
                <a:spcPct val="90000"/>
              </a:lnSpc>
              <a:spcBef>
                <a:spcPts val="600"/>
              </a:spcBef>
              <a:spcAft>
                <a:spcPts val="0"/>
              </a:spcAft>
              <a:buClrTx/>
              <a:buSzTx/>
              <a:buFontTx/>
              <a:buChar char="-"/>
              <a:tabLst/>
              <a:defRPr/>
            </a:pPr>
            <a:r>
              <a:rPr kumimoji="0" lang="en-US" sz="1400" b="1" i="0" u="none" strike="noStrike" kern="1200" cap="none" spc="0" normalizeH="0" baseline="0" noProof="0">
                <a:ln>
                  <a:noFill/>
                </a:ln>
                <a:solidFill>
                  <a:srgbClr val="E02083"/>
                </a:solidFill>
                <a:effectLst/>
                <a:uLnTx/>
                <a:uFillTx/>
                <a:latin typeface="Calibri" panose="020F0502020204030204"/>
                <a:ea typeface="+mn-ea"/>
                <a:cs typeface="+mn-cs"/>
              </a:rPr>
              <a:t>Agreed actions to build/buy/borrow future skills</a:t>
            </a:r>
          </a:p>
        </p:txBody>
      </p:sp>
      <p:pic>
        <p:nvPicPr>
          <p:cNvPr id="7" name="Graphic 6" descr="Comment Like with solid fill">
            <a:extLst>
              <a:ext uri="{FF2B5EF4-FFF2-40B4-BE49-F238E27FC236}">
                <a16:creationId xmlns:a16="http://schemas.microsoft.com/office/drawing/2014/main" id="{B952A396-8A80-D15F-950C-C6EFBCA686E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5290" y="30792"/>
            <a:ext cx="5234490" cy="5234490"/>
          </a:xfrm>
          <a:prstGeom prst="rect">
            <a:avLst/>
          </a:prstGeom>
        </p:spPr>
      </p:pic>
    </p:spTree>
    <p:extLst>
      <p:ext uri="{BB962C8B-B14F-4D97-AF65-F5344CB8AC3E}">
        <p14:creationId xmlns:p14="http://schemas.microsoft.com/office/powerpoint/2010/main" val="160404431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C0E1572-EE0E-4D2C-BF1D-4D105F3E9E89}"/>
              </a:ext>
            </a:extLst>
          </p:cNvPr>
          <p:cNvSpPr txBox="1">
            <a:spLocks noChangeArrowheads="1"/>
          </p:cNvSpPr>
          <p:nvPr/>
        </p:nvSpPr>
        <p:spPr bwMode="auto">
          <a:xfrm>
            <a:off x="376518" y="229990"/>
            <a:ext cx="8453144"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57040" rtl="0" eaLnBrk="1" fontAlgn="base" hangingPunct="1">
              <a:spcBef>
                <a:spcPct val="0"/>
              </a:spcBef>
              <a:spcAft>
                <a:spcPct val="0"/>
              </a:spcAft>
              <a:tabLst>
                <a:tab pos="288469" algn="l"/>
              </a:tabLst>
              <a:defRPr sz="2000" b="1" baseline="0">
                <a:solidFill>
                  <a:schemeClr val="tx2"/>
                </a:solidFill>
                <a:latin typeface="+mj-lt"/>
                <a:ea typeface="Arial Unicode MS" pitchFamily="34" charset="-128"/>
                <a:cs typeface="Arial Unicode MS" pitchFamily="34" charset="-128"/>
              </a:defRPr>
            </a:lvl1pPr>
            <a:lvl2pPr algn="l" defTabSz="957040" rtl="0" eaLnBrk="1" fontAlgn="base" hangingPunct="1">
              <a:spcBef>
                <a:spcPct val="0"/>
              </a:spcBef>
              <a:spcAft>
                <a:spcPct val="0"/>
              </a:spcAft>
              <a:defRPr sz="2000" b="1">
                <a:solidFill>
                  <a:schemeClr val="tx2"/>
                </a:solidFill>
                <a:latin typeface="Arial" charset="0"/>
              </a:defRPr>
            </a:lvl2pPr>
            <a:lvl3pPr algn="l" defTabSz="957040" rtl="0" eaLnBrk="1" fontAlgn="base" hangingPunct="1">
              <a:spcBef>
                <a:spcPct val="0"/>
              </a:spcBef>
              <a:spcAft>
                <a:spcPct val="0"/>
              </a:spcAft>
              <a:defRPr sz="2000" b="1">
                <a:solidFill>
                  <a:schemeClr val="tx2"/>
                </a:solidFill>
                <a:latin typeface="Arial" charset="0"/>
              </a:defRPr>
            </a:lvl3pPr>
            <a:lvl4pPr algn="l" defTabSz="957040" rtl="0" eaLnBrk="1" fontAlgn="base" hangingPunct="1">
              <a:spcBef>
                <a:spcPct val="0"/>
              </a:spcBef>
              <a:spcAft>
                <a:spcPct val="0"/>
              </a:spcAft>
              <a:defRPr sz="2000" b="1">
                <a:solidFill>
                  <a:schemeClr val="tx2"/>
                </a:solidFill>
                <a:latin typeface="Arial" charset="0"/>
              </a:defRPr>
            </a:lvl4pPr>
            <a:lvl5pPr algn="l" defTabSz="957040" rtl="0" eaLnBrk="1" fontAlgn="base" hangingPunct="1">
              <a:spcBef>
                <a:spcPct val="0"/>
              </a:spcBef>
              <a:spcAft>
                <a:spcPct val="0"/>
              </a:spcAft>
              <a:defRPr sz="2000" b="1">
                <a:solidFill>
                  <a:schemeClr val="tx2"/>
                </a:solidFill>
                <a:latin typeface="Arial" charset="0"/>
              </a:defRPr>
            </a:lvl5pPr>
            <a:lvl6pPr marL="488701" algn="l" defTabSz="957040" rtl="0" eaLnBrk="1" fontAlgn="base" hangingPunct="1">
              <a:spcBef>
                <a:spcPct val="0"/>
              </a:spcBef>
              <a:spcAft>
                <a:spcPct val="0"/>
              </a:spcAft>
              <a:defRPr sz="2000" b="1">
                <a:solidFill>
                  <a:schemeClr val="tx2"/>
                </a:solidFill>
                <a:latin typeface="Arial" charset="0"/>
              </a:defRPr>
            </a:lvl6pPr>
            <a:lvl7pPr marL="977402" algn="l" defTabSz="957040" rtl="0" eaLnBrk="1" fontAlgn="base" hangingPunct="1">
              <a:spcBef>
                <a:spcPct val="0"/>
              </a:spcBef>
              <a:spcAft>
                <a:spcPct val="0"/>
              </a:spcAft>
              <a:defRPr sz="2000" b="1">
                <a:solidFill>
                  <a:schemeClr val="tx2"/>
                </a:solidFill>
                <a:latin typeface="Arial" charset="0"/>
              </a:defRPr>
            </a:lvl7pPr>
            <a:lvl8pPr marL="1466103" algn="l" defTabSz="957040" rtl="0" eaLnBrk="1" fontAlgn="base" hangingPunct="1">
              <a:spcBef>
                <a:spcPct val="0"/>
              </a:spcBef>
              <a:spcAft>
                <a:spcPct val="0"/>
              </a:spcAft>
              <a:defRPr sz="2000" b="1">
                <a:solidFill>
                  <a:schemeClr val="tx2"/>
                </a:solidFill>
                <a:latin typeface="Arial" charset="0"/>
              </a:defRPr>
            </a:lvl8pPr>
            <a:lvl9pPr marL="1954804" algn="l" defTabSz="957040" rtl="0" eaLnBrk="1" fontAlgn="base" hangingPunct="1">
              <a:spcBef>
                <a:spcPct val="0"/>
              </a:spcBef>
              <a:spcAft>
                <a:spcPct val="0"/>
              </a:spcAft>
              <a:defRPr sz="2000" b="1">
                <a:solidFill>
                  <a:schemeClr val="tx2"/>
                </a:solidFill>
                <a:latin typeface="Arial" charset="0"/>
              </a:defRPr>
            </a:lvl9pPr>
          </a:lstStyle>
          <a:p>
            <a:pPr marL="0" marR="0" lvl="0" indent="0" algn="l" defTabSz="957040" rtl="0" eaLnBrk="1" fontAlgn="base" latinLnBrk="0" hangingPunct="1">
              <a:lnSpc>
                <a:spcPct val="100000"/>
              </a:lnSpc>
              <a:spcBef>
                <a:spcPct val="0"/>
              </a:spcBef>
              <a:spcAft>
                <a:spcPct val="0"/>
              </a:spcAft>
              <a:buClrTx/>
              <a:buSzTx/>
              <a:buFontTx/>
              <a:buNone/>
              <a:tabLst>
                <a:tab pos="288469" algn="l"/>
              </a:tabLst>
              <a:defRPr/>
            </a:pPr>
            <a:r>
              <a:rPr kumimoji="0" lang="en-US" altLang="en-US" sz="2400" b="1" i="0" u="none" strike="noStrike" kern="1200" cap="none" spc="0" normalizeH="0" baseline="0" noProof="0">
                <a:ln>
                  <a:noFill/>
                </a:ln>
                <a:solidFill>
                  <a:srgbClr val="4A4B4E"/>
                </a:solidFill>
                <a:effectLst/>
                <a:uLnTx/>
                <a:uFillTx/>
                <a:latin typeface="Avenir Next LT Pro"/>
                <a:ea typeface="Arial Unicode MS" pitchFamily="34" charset="-128"/>
                <a:cs typeface="Calibri"/>
              </a:rPr>
              <a:t>Skills Action Plan – Action Types &amp; Observations</a:t>
            </a:r>
          </a:p>
          <a:p>
            <a:pPr marL="0" marR="0" lvl="0" indent="0" algn="l" defTabSz="957040" rtl="0" eaLnBrk="1" fontAlgn="base" latinLnBrk="0" hangingPunct="1">
              <a:lnSpc>
                <a:spcPct val="100000"/>
              </a:lnSpc>
              <a:spcBef>
                <a:spcPct val="0"/>
              </a:spcBef>
              <a:spcAft>
                <a:spcPct val="0"/>
              </a:spcAft>
              <a:buClrTx/>
              <a:buSzTx/>
              <a:buFontTx/>
              <a:buNone/>
              <a:tabLst>
                <a:tab pos="288469" algn="l"/>
              </a:tabLst>
              <a:defRPr/>
            </a:pPr>
            <a:r>
              <a:rPr kumimoji="0" lang="en-US" altLang="en-US" sz="2400" b="1" i="0" u="none" strike="noStrike" kern="1200" cap="none" spc="0" normalizeH="0" baseline="0" noProof="0">
                <a:ln>
                  <a:noFill/>
                </a:ln>
                <a:solidFill>
                  <a:srgbClr val="4A4B4E"/>
                </a:solidFill>
                <a:effectLst/>
                <a:uLnTx/>
                <a:uFillTx/>
                <a:latin typeface="Avenir Next LT Pro"/>
                <a:ea typeface="Arial Unicode MS" pitchFamily="34" charset="-128"/>
                <a:cs typeface="Calibri"/>
              </a:rPr>
              <a:t>[Name of Business Area]</a:t>
            </a:r>
          </a:p>
        </p:txBody>
      </p:sp>
      <p:graphicFrame>
        <p:nvGraphicFramePr>
          <p:cNvPr id="5" name="Table 2">
            <a:extLst>
              <a:ext uri="{FF2B5EF4-FFF2-40B4-BE49-F238E27FC236}">
                <a16:creationId xmlns:a16="http://schemas.microsoft.com/office/drawing/2014/main" id="{BE0F3904-35A9-4E63-8C56-D6F6AD757A9B}"/>
              </a:ext>
            </a:extLst>
          </p:cNvPr>
          <p:cNvGraphicFramePr>
            <a:graphicFrameLocks noGrp="1"/>
          </p:cNvGraphicFramePr>
          <p:nvPr/>
        </p:nvGraphicFramePr>
        <p:xfrm>
          <a:off x="376518" y="1036535"/>
          <a:ext cx="3813645" cy="5463540"/>
        </p:xfrm>
        <a:graphic>
          <a:graphicData uri="http://schemas.openxmlformats.org/drawingml/2006/table">
            <a:tbl>
              <a:tblPr firstRow="1" bandRow="1">
                <a:tableStyleId>{5C22544A-7EE6-4342-B048-85BDC9FD1C3A}</a:tableStyleId>
              </a:tblPr>
              <a:tblGrid>
                <a:gridCol w="3813645">
                  <a:extLst>
                    <a:ext uri="{9D8B030D-6E8A-4147-A177-3AD203B41FA5}">
                      <a16:colId xmlns:a16="http://schemas.microsoft.com/office/drawing/2014/main" val="4224555512"/>
                    </a:ext>
                  </a:extLst>
                </a:gridCol>
              </a:tblGrid>
              <a:tr h="249340">
                <a:tc>
                  <a:txBody>
                    <a:bodyPr/>
                    <a:lstStyle/>
                    <a:p>
                      <a:r>
                        <a:rPr lang="en-GB" sz="1400"/>
                        <a:t>Action Types</a:t>
                      </a:r>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rgbClr val="E21683"/>
                    </a:solidFill>
                  </a:tcPr>
                </a:tc>
                <a:extLst>
                  <a:ext uri="{0D108BD9-81ED-4DB2-BD59-A6C34878D82A}">
                    <a16:rowId xmlns:a16="http://schemas.microsoft.com/office/drawing/2014/main" val="1624482448"/>
                  </a:ext>
                </a:extLst>
              </a:tr>
              <a:tr h="4222588">
                <a:tc>
                  <a:txBody>
                    <a:bodyPr/>
                    <a:lstStyle/>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050" i="1"/>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noFill/>
                  </a:tcPr>
                </a:tc>
                <a:extLst>
                  <a:ext uri="{0D108BD9-81ED-4DB2-BD59-A6C34878D82A}">
                    <a16:rowId xmlns:a16="http://schemas.microsoft.com/office/drawing/2014/main" val="4149363903"/>
                  </a:ext>
                </a:extLst>
              </a:tr>
            </a:tbl>
          </a:graphicData>
        </a:graphic>
      </p:graphicFrame>
      <p:sp>
        <p:nvSpPr>
          <p:cNvPr id="10" name="TextBox 9">
            <a:extLst>
              <a:ext uri="{FF2B5EF4-FFF2-40B4-BE49-F238E27FC236}">
                <a16:creationId xmlns:a16="http://schemas.microsoft.com/office/drawing/2014/main" id="{93E07519-7644-40CA-9FB8-84BE826203F8}"/>
              </a:ext>
            </a:extLst>
          </p:cNvPr>
          <p:cNvSpPr txBox="1"/>
          <p:nvPr/>
        </p:nvSpPr>
        <p:spPr>
          <a:xfrm>
            <a:off x="9499378" y="337712"/>
            <a:ext cx="2202783"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1" u="none" strike="noStrike" kern="1200" cap="none" spc="0" normalizeH="0" baseline="0" noProof="0">
                <a:ln>
                  <a:noFill/>
                </a:ln>
                <a:solidFill>
                  <a:prstClr val="white">
                    <a:lumMod val="50000"/>
                  </a:prstClr>
                </a:solidFill>
                <a:effectLst/>
                <a:uLnTx/>
                <a:uFillTx/>
                <a:latin typeface="Calibri" panose="020F0502020204030204"/>
                <a:ea typeface="+mn-ea"/>
                <a:cs typeface="+mn-cs"/>
              </a:rPr>
              <a:t>- TEMPLATE - </a:t>
            </a:r>
          </a:p>
        </p:txBody>
      </p:sp>
      <p:graphicFrame>
        <p:nvGraphicFramePr>
          <p:cNvPr id="8" name="Table 7">
            <a:extLst>
              <a:ext uri="{FF2B5EF4-FFF2-40B4-BE49-F238E27FC236}">
                <a16:creationId xmlns:a16="http://schemas.microsoft.com/office/drawing/2014/main" id="{EEBEAB17-70F4-45C1-82E2-0AC5A3C3C95F}"/>
              </a:ext>
            </a:extLst>
          </p:cNvPr>
          <p:cNvGraphicFramePr>
            <a:graphicFrameLocks noGrp="1"/>
          </p:cNvGraphicFramePr>
          <p:nvPr/>
        </p:nvGraphicFramePr>
        <p:xfrm>
          <a:off x="518078" y="1527506"/>
          <a:ext cx="3470240" cy="4762762"/>
        </p:xfrm>
        <a:graphic>
          <a:graphicData uri="http://schemas.openxmlformats.org/drawingml/2006/table">
            <a:tbl>
              <a:tblPr/>
              <a:tblGrid>
                <a:gridCol w="1410328">
                  <a:extLst>
                    <a:ext uri="{9D8B030D-6E8A-4147-A177-3AD203B41FA5}">
                      <a16:colId xmlns:a16="http://schemas.microsoft.com/office/drawing/2014/main" val="2285230366"/>
                    </a:ext>
                  </a:extLst>
                </a:gridCol>
                <a:gridCol w="391886">
                  <a:extLst>
                    <a:ext uri="{9D8B030D-6E8A-4147-A177-3AD203B41FA5}">
                      <a16:colId xmlns:a16="http://schemas.microsoft.com/office/drawing/2014/main" val="1528053326"/>
                    </a:ext>
                  </a:extLst>
                </a:gridCol>
                <a:gridCol w="452175">
                  <a:extLst>
                    <a:ext uri="{9D8B030D-6E8A-4147-A177-3AD203B41FA5}">
                      <a16:colId xmlns:a16="http://schemas.microsoft.com/office/drawing/2014/main" val="812841991"/>
                    </a:ext>
                  </a:extLst>
                </a:gridCol>
                <a:gridCol w="432079">
                  <a:extLst>
                    <a:ext uri="{9D8B030D-6E8A-4147-A177-3AD203B41FA5}">
                      <a16:colId xmlns:a16="http://schemas.microsoft.com/office/drawing/2014/main" val="2690517995"/>
                    </a:ext>
                  </a:extLst>
                </a:gridCol>
                <a:gridCol w="783772">
                  <a:extLst>
                    <a:ext uri="{9D8B030D-6E8A-4147-A177-3AD203B41FA5}">
                      <a16:colId xmlns:a16="http://schemas.microsoft.com/office/drawing/2014/main" val="1283005446"/>
                    </a:ext>
                  </a:extLst>
                </a:gridCol>
              </a:tblGrid>
              <a:tr h="308700">
                <a:tc>
                  <a:txBody>
                    <a:bodyPr/>
                    <a:lstStyle/>
                    <a:p>
                      <a:pPr algn="l" fontAlgn="b"/>
                      <a:endParaRPr lang="en-GB" sz="1100" b="0" i="0" u="none" strike="noStrike">
                        <a:solidFill>
                          <a:srgbClr val="000000"/>
                        </a:solidFill>
                        <a:effectLst/>
                        <a:latin typeface="Calibri" panose="020F0502020204030204" pitchFamily="34" charset="0"/>
                      </a:endParaRPr>
                    </a:p>
                  </a:txBody>
                  <a:tcPr marL="72000" marR="72000" marT="36000" marB="3600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gridSpan="3">
                  <a:txBody>
                    <a:bodyPr/>
                    <a:lstStyle/>
                    <a:p>
                      <a:pPr algn="ctr" fontAlgn="b"/>
                      <a:r>
                        <a:rPr lang="en-GB" sz="1100" b="1" i="0" u="none" strike="noStrike">
                          <a:solidFill>
                            <a:srgbClr val="FFFFFF"/>
                          </a:solidFill>
                          <a:effectLst/>
                          <a:latin typeface="Calibri" panose="020F0502020204030204" pitchFamily="34" charset="0"/>
                        </a:rPr>
                        <a:t>Time Period</a:t>
                      </a:r>
                    </a:p>
                  </a:txBody>
                  <a:tcPr marL="72000" marR="72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02083"/>
                    </a:solidFill>
                  </a:tcPr>
                </a:tc>
                <a:tc hMerge="1">
                  <a:txBody>
                    <a:bodyPr/>
                    <a:lstStyle/>
                    <a:p>
                      <a:endParaRPr lang="en-GB"/>
                    </a:p>
                  </a:txBody>
                  <a:tcPr/>
                </a:tc>
                <a:tc h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72000" marR="72000" marT="36000" marB="3600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70226585"/>
                  </a:ext>
                </a:extLst>
              </a:tr>
              <a:tr h="1308665">
                <a:tc>
                  <a:txBody>
                    <a:bodyPr/>
                    <a:lstStyle/>
                    <a:p>
                      <a:pPr algn="l" fontAlgn="b"/>
                      <a:r>
                        <a:rPr lang="en-GB" sz="1100" b="1" i="0" u="none" strike="noStrike">
                          <a:solidFill>
                            <a:srgbClr val="FFFFFF"/>
                          </a:solidFill>
                          <a:effectLst/>
                          <a:latin typeface="Calibri" panose="020F0502020204030204" pitchFamily="34" charset="0"/>
                        </a:rPr>
                        <a:t>Action Type</a:t>
                      </a:r>
                    </a:p>
                  </a:txBody>
                  <a:tcPr marL="72000" marR="72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01783"/>
                    </a:solidFill>
                  </a:tcPr>
                </a:tc>
                <a:tc>
                  <a:txBody>
                    <a:bodyPr/>
                    <a:lstStyle/>
                    <a:p>
                      <a:pPr algn="r" fontAlgn="b"/>
                      <a:r>
                        <a:rPr lang="en-GB" sz="1100" b="1" i="0" u="none" strike="noStrike">
                          <a:solidFill>
                            <a:srgbClr val="FFFFFF"/>
                          </a:solidFill>
                          <a:effectLst/>
                          <a:latin typeface="Calibri" panose="020F0502020204030204" pitchFamily="34" charset="0"/>
                        </a:rPr>
                        <a:t>Short Term (&lt; 1yr)</a:t>
                      </a:r>
                    </a:p>
                  </a:txBody>
                  <a:tcPr marL="72000" marR="72000" marT="36000" marB="36000"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01783"/>
                    </a:solidFill>
                  </a:tcPr>
                </a:tc>
                <a:tc>
                  <a:txBody>
                    <a:bodyPr/>
                    <a:lstStyle/>
                    <a:p>
                      <a:pPr algn="r" fontAlgn="b"/>
                      <a:r>
                        <a:rPr lang="en-GB" sz="1100" b="1" i="0" u="none" strike="noStrike">
                          <a:solidFill>
                            <a:srgbClr val="FFFFFF"/>
                          </a:solidFill>
                          <a:effectLst/>
                          <a:latin typeface="Calibri" panose="020F0502020204030204" pitchFamily="34" charset="0"/>
                        </a:rPr>
                        <a:t>Medium Term (2-3 </a:t>
                      </a:r>
                      <a:r>
                        <a:rPr lang="en-GB" sz="1100" b="1" i="0" u="none" strike="noStrike" err="1">
                          <a:solidFill>
                            <a:srgbClr val="FFFFFF"/>
                          </a:solidFill>
                          <a:effectLst/>
                          <a:latin typeface="Calibri" panose="020F0502020204030204" pitchFamily="34" charset="0"/>
                        </a:rPr>
                        <a:t>yr</a:t>
                      </a:r>
                      <a:r>
                        <a:rPr lang="en-GB" sz="1100" b="1" i="0" u="none" strike="noStrike">
                          <a:solidFill>
                            <a:srgbClr val="FFFFFF"/>
                          </a:solidFill>
                          <a:effectLst/>
                          <a:latin typeface="Calibri" panose="020F0502020204030204" pitchFamily="34" charset="0"/>
                        </a:rPr>
                        <a:t>)</a:t>
                      </a:r>
                    </a:p>
                  </a:txBody>
                  <a:tcPr marL="72000" marR="72000" marT="36000" marB="36000"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01783"/>
                    </a:solidFill>
                  </a:tcPr>
                </a:tc>
                <a:tc>
                  <a:txBody>
                    <a:bodyPr/>
                    <a:lstStyle/>
                    <a:p>
                      <a:pPr algn="r" fontAlgn="b"/>
                      <a:r>
                        <a:rPr lang="en-GB" sz="1100" b="1" i="0" u="none" strike="noStrike">
                          <a:solidFill>
                            <a:srgbClr val="FFFFFF"/>
                          </a:solidFill>
                          <a:effectLst/>
                          <a:latin typeface="Calibri" panose="020F0502020204030204" pitchFamily="34" charset="0"/>
                        </a:rPr>
                        <a:t>Long Term (4yr+)</a:t>
                      </a:r>
                    </a:p>
                  </a:txBody>
                  <a:tcPr marL="72000" marR="72000" marT="36000" marB="36000"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01783"/>
                    </a:solidFill>
                  </a:tcPr>
                </a:tc>
                <a:tc>
                  <a:txBody>
                    <a:bodyPr/>
                    <a:lstStyle/>
                    <a:p>
                      <a:pPr algn="ctr" fontAlgn="b"/>
                      <a:r>
                        <a:rPr lang="en-GB" sz="1100" b="1" i="0" u="none" strike="noStrike">
                          <a:solidFill>
                            <a:srgbClr val="FFFFFF"/>
                          </a:solidFill>
                          <a:effectLst/>
                          <a:latin typeface="Calibri" panose="020F0502020204030204" pitchFamily="34" charset="0"/>
                        </a:rPr>
                        <a:t>Total Resources Impacted</a:t>
                      </a:r>
                    </a:p>
                  </a:txBody>
                  <a:tcPr marL="72000" marR="72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01783"/>
                    </a:solidFill>
                  </a:tcPr>
                </a:tc>
                <a:extLst>
                  <a:ext uri="{0D108BD9-81ED-4DB2-BD59-A6C34878D82A}">
                    <a16:rowId xmlns:a16="http://schemas.microsoft.com/office/drawing/2014/main" val="3771312133"/>
                  </a:ext>
                </a:extLst>
              </a:tr>
              <a:tr h="457024">
                <a:tc>
                  <a:txBody>
                    <a:bodyPr/>
                    <a:lstStyle/>
                    <a:p>
                      <a:pPr algn="l" fontAlgn="ctr"/>
                      <a:r>
                        <a:rPr lang="en-GB" sz="1100" b="1" i="0" u="none" strike="noStrike">
                          <a:solidFill>
                            <a:srgbClr val="000000"/>
                          </a:solidFill>
                          <a:effectLst/>
                          <a:latin typeface="Calibri" panose="020F0502020204030204" pitchFamily="34" charset="0"/>
                        </a:rPr>
                        <a:t>Build - </a:t>
                      </a:r>
                      <a:r>
                        <a:rPr lang="en-GB" sz="1100" b="0" i="0" u="none" strike="noStrike">
                          <a:solidFill>
                            <a:srgbClr val="000000"/>
                          </a:solidFill>
                          <a:effectLst/>
                          <a:latin typeface="Calibri" panose="020F0502020204030204" pitchFamily="34" charset="0"/>
                        </a:rPr>
                        <a:t>Foundation</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b"/>
                      <a:r>
                        <a:rPr lang="en-GB" sz="1100" b="0" i="0" u="none" strike="noStrike">
                          <a:solidFill>
                            <a:srgbClr val="000000"/>
                          </a:solidFill>
                          <a:effectLst/>
                          <a:latin typeface="Calibri" panose="020F0502020204030204" pitchFamily="34" charset="0"/>
                        </a:rPr>
                        <a:t>300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b"/>
                      <a:r>
                        <a:rPr lang="en-GB" sz="1100" b="0" i="0" u="none" strike="noStrike">
                          <a:solidFill>
                            <a:srgbClr val="000000"/>
                          </a:solidFill>
                          <a:effectLst/>
                          <a:latin typeface="Calibri" panose="020F0502020204030204" pitchFamily="34" charset="0"/>
                        </a:rPr>
                        <a:t>100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b"/>
                      <a:r>
                        <a:rPr lang="en-GB" sz="1100" b="0" i="0" u="none" strike="noStrike">
                          <a:solidFill>
                            <a:srgbClr val="000000"/>
                          </a:solidFill>
                          <a:effectLst/>
                          <a:latin typeface="Calibri" panose="020F0502020204030204" pitchFamily="34" charset="0"/>
                        </a:rPr>
                        <a:t>100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b"/>
                      <a:r>
                        <a:rPr lang="en-GB" sz="1100" b="1" i="0" u="none" strike="noStrike">
                          <a:solidFill>
                            <a:srgbClr val="000000"/>
                          </a:solidFill>
                          <a:effectLst/>
                          <a:latin typeface="Calibri" panose="020F0502020204030204" pitchFamily="34" charset="0"/>
                        </a:rPr>
                        <a:t>500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309103054"/>
                  </a:ext>
                </a:extLst>
              </a:tr>
              <a:tr h="474946">
                <a:tc>
                  <a:txBody>
                    <a:bodyPr/>
                    <a:lstStyle/>
                    <a:p>
                      <a:pPr algn="l" fontAlgn="ctr"/>
                      <a:r>
                        <a:rPr lang="en-GB" sz="1100" b="1" i="0" u="none" strike="noStrike">
                          <a:solidFill>
                            <a:srgbClr val="000000"/>
                          </a:solidFill>
                          <a:effectLst/>
                          <a:latin typeface="Calibri" panose="020F0502020204030204" pitchFamily="34" charset="0"/>
                        </a:rPr>
                        <a:t>Build - </a:t>
                      </a:r>
                      <a:r>
                        <a:rPr lang="en-GB" sz="1100" b="0" i="0" u="none" strike="noStrike">
                          <a:solidFill>
                            <a:srgbClr val="000000"/>
                          </a:solidFill>
                          <a:effectLst/>
                          <a:latin typeface="Calibri" panose="020F0502020204030204" pitchFamily="34" charset="0"/>
                        </a:rPr>
                        <a:t>Intermediate</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b"/>
                      <a:r>
                        <a:rPr lang="en-GB" sz="1100" b="0" i="0" u="none" strike="noStrike">
                          <a:solidFill>
                            <a:srgbClr val="000000"/>
                          </a:solidFill>
                          <a:effectLst/>
                          <a:latin typeface="Calibri" panose="020F0502020204030204" pitchFamily="34" charset="0"/>
                        </a:rPr>
                        <a:t>100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b"/>
                      <a:r>
                        <a:rPr lang="en-GB" sz="1100" b="0" i="0" u="none" strike="noStrike">
                          <a:solidFill>
                            <a:srgbClr val="000000"/>
                          </a:solidFill>
                          <a:effectLst/>
                          <a:latin typeface="Calibri" panose="020F0502020204030204" pitchFamily="34" charset="0"/>
                        </a:rPr>
                        <a:t>600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b"/>
                      <a:r>
                        <a:rPr lang="en-GB" sz="1100" b="0" i="0" u="none" strike="noStrike">
                          <a:solidFill>
                            <a:srgbClr val="000000"/>
                          </a:solidFill>
                          <a:effectLst/>
                          <a:latin typeface="Calibri" panose="020F0502020204030204" pitchFamily="34" charset="0"/>
                        </a:rPr>
                        <a:t>100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b"/>
                      <a:r>
                        <a:rPr lang="en-GB" sz="1100" b="1" i="0" u="none" strike="noStrike">
                          <a:solidFill>
                            <a:srgbClr val="000000"/>
                          </a:solidFill>
                          <a:effectLst/>
                          <a:latin typeface="Calibri" panose="020F0502020204030204" pitchFamily="34" charset="0"/>
                        </a:rPr>
                        <a:t>800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908959359"/>
                  </a:ext>
                </a:extLst>
              </a:tr>
              <a:tr h="465985">
                <a:tc>
                  <a:txBody>
                    <a:bodyPr/>
                    <a:lstStyle/>
                    <a:p>
                      <a:pPr algn="l" fontAlgn="ctr"/>
                      <a:r>
                        <a:rPr lang="en-GB" sz="1100" b="1" i="0" u="none" strike="noStrike">
                          <a:solidFill>
                            <a:srgbClr val="000000"/>
                          </a:solidFill>
                          <a:effectLst/>
                          <a:latin typeface="Calibri" panose="020F0502020204030204" pitchFamily="34" charset="0"/>
                        </a:rPr>
                        <a:t>Build - </a:t>
                      </a:r>
                      <a:r>
                        <a:rPr lang="en-GB" sz="1100" b="0" i="0" u="none" strike="noStrike">
                          <a:solidFill>
                            <a:srgbClr val="000000"/>
                          </a:solidFill>
                          <a:effectLst/>
                          <a:latin typeface="Calibri" panose="020F0502020204030204" pitchFamily="34" charset="0"/>
                        </a:rPr>
                        <a:t>Advanced</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b"/>
                      <a:r>
                        <a:rPr lang="en-GB" sz="1100" b="0" i="0" u="none" strike="noStrike">
                          <a:solidFill>
                            <a:srgbClr val="000000"/>
                          </a:solidFill>
                          <a:effectLst/>
                          <a:latin typeface="Calibri" panose="020F0502020204030204" pitchFamily="34" charset="0"/>
                        </a:rPr>
                        <a:t>100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b"/>
                      <a:r>
                        <a:rPr lang="en-GB" sz="1100" b="0" i="0" u="none" strike="noStrike">
                          <a:solidFill>
                            <a:srgbClr val="000000"/>
                          </a:solidFill>
                          <a:effectLst/>
                          <a:latin typeface="Calibri" panose="020F0502020204030204" pitchFamily="34" charset="0"/>
                        </a:rPr>
                        <a:t>300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b"/>
                      <a:r>
                        <a:rPr lang="en-GB" sz="1100" b="0" i="0" u="none" strike="noStrike">
                          <a:solidFill>
                            <a:srgbClr val="000000"/>
                          </a:solidFill>
                          <a:effectLst/>
                          <a:latin typeface="Calibri" panose="020F0502020204030204" pitchFamily="34" charset="0"/>
                        </a:rPr>
                        <a:t>100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b"/>
                      <a:r>
                        <a:rPr lang="en-GB" sz="1100" b="1" i="0" u="none" strike="noStrike">
                          <a:solidFill>
                            <a:srgbClr val="000000"/>
                          </a:solidFill>
                          <a:effectLst/>
                          <a:latin typeface="Calibri" panose="020F0502020204030204" pitchFamily="34" charset="0"/>
                        </a:rPr>
                        <a:t>500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2903930650"/>
                  </a:ext>
                </a:extLst>
              </a:tr>
              <a:tr h="439101">
                <a:tc>
                  <a:txBody>
                    <a:bodyPr/>
                    <a:lstStyle/>
                    <a:p>
                      <a:pPr algn="l" fontAlgn="ctr"/>
                      <a:r>
                        <a:rPr lang="en-GB" sz="1100" b="1" i="0" u="none" strike="noStrike">
                          <a:solidFill>
                            <a:srgbClr val="000000"/>
                          </a:solidFill>
                          <a:effectLst/>
                          <a:latin typeface="Calibri" panose="020F0502020204030204" pitchFamily="34" charset="0"/>
                        </a:rPr>
                        <a:t>Buy</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b"/>
                      <a:r>
                        <a:rPr lang="en-GB" sz="1100" b="0" i="0" u="none" strike="noStrike">
                          <a:solidFill>
                            <a:srgbClr val="000000"/>
                          </a:solidFill>
                          <a:effectLst/>
                          <a:latin typeface="Calibri" panose="020F0502020204030204" pitchFamily="34" charset="0"/>
                        </a:rPr>
                        <a:t>100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b"/>
                      <a:r>
                        <a:rPr lang="en-GB" sz="1100" b="0" i="0" u="none" strike="noStrike">
                          <a:solidFill>
                            <a:srgbClr val="000000"/>
                          </a:solidFill>
                          <a:effectLst/>
                          <a:latin typeface="Calibri" panose="020F0502020204030204" pitchFamily="34" charset="0"/>
                        </a:rPr>
                        <a:t>50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b"/>
                      <a:r>
                        <a:rPr lang="en-GB" sz="1100" b="0" i="0" u="none" strike="noStrike">
                          <a:solidFill>
                            <a:srgbClr val="000000"/>
                          </a:solidFill>
                          <a:effectLst/>
                          <a:latin typeface="Calibri" panose="020F0502020204030204" pitchFamily="34" charset="0"/>
                        </a:rPr>
                        <a:t>25</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b"/>
                      <a:r>
                        <a:rPr lang="en-GB" sz="1100" b="1" i="0" u="none" strike="noStrike">
                          <a:solidFill>
                            <a:srgbClr val="000000"/>
                          </a:solidFill>
                          <a:effectLst/>
                          <a:latin typeface="Calibri" panose="020F0502020204030204" pitchFamily="34" charset="0"/>
                        </a:rPr>
                        <a:t>175</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3504129895"/>
                  </a:ext>
                </a:extLst>
              </a:tr>
              <a:tr h="439101">
                <a:tc>
                  <a:txBody>
                    <a:bodyPr/>
                    <a:lstStyle/>
                    <a:p>
                      <a:pPr algn="l" fontAlgn="ctr"/>
                      <a:r>
                        <a:rPr lang="en-GB" sz="1100" b="1" i="0" u="none" strike="noStrike">
                          <a:solidFill>
                            <a:srgbClr val="000000"/>
                          </a:solidFill>
                          <a:effectLst/>
                          <a:latin typeface="Calibri" panose="020F0502020204030204" pitchFamily="34" charset="0"/>
                        </a:rPr>
                        <a:t>Borrow</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b"/>
                      <a:r>
                        <a:rPr lang="en-GB" sz="1100" b="0" i="0" u="none" strike="noStrike">
                          <a:solidFill>
                            <a:srgbClr val="000000"/>
                          </a:solidFill>
                          <a:effectLst/>
                          <a:latin typeface="Calibri" panose="020F0502020204030204" pitchFamily="34" charset="0"/>
                        </a:rPr>
                        <a:t>300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b"/>
                      <a:r>
                        <a:rPr lang="en-GB" sz="1100" b="0" i="0" u="none" strike="noStrike">
                          <a:solidFill>
                            <a:srgbClr val="000000"/>
                          </a:solidFill>
                          <a:effectLst/>
                          <a:latin typeface="Calibri" panose="020F0502020204030204" pitchFamily="34" charset="0"/>
                        </a:rPr>
                        <a:t>100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b"/>
                      <a:r>
                        <a:rPr lang="en-GB" sz="1100" b="0" i="0" u="none" strike="noStrike">
                          <a:solidFill>
                            <a:srgbClr val="000000"/>
                          </a:solidFill>
                          <a:effectLst/>
                          <a:latin typeface="Calibri" panose="020F0502020204030204" pitchFamily="34" charset="0"/>
                        </a:rPr>
                        <a:t>50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b"/>
                      <a:r>
                        <a:rPr lang="en-GB" sz="1100" b="1" i="0" u="none" strike="noStrike">
                          <a:solidFill>
                            <a:srgbClr val="000000"/>
                          </a:solidFill>
                          <a:effectLst/>
                          <a:latin typeface="Calibri" panose="020F0502020204030204" pitchFamily="34" charset="0"/>
                        </a:rPr>
                        <a:t>450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617603133"/>
                  </a:ext>
                </a:extLst>
              </a:tr>
              <a:tr h="385333">
                <a:tc>
                  <a:txBody>
                    <a:bodyPr/>
                    <a:lstStyle/>
                    <a:p>
                      <a:pPr algn="l" fontAlgn="ctr"/>
                      <a:r>
                        <a:rPr lang="en-GB" sz="1100" b="1" i="0" u="none" strike="noStrike">
                          <a:solidFill>
                            <a:srgbClr val="000000"/>
                          </a:solidFill>
                          <a:effectLst/>
                          <a:latin typeface="Calibri" panose="020F0502020204030204" pitchFamily="34" charset="0"/>
                        </a:rPr>
                        <a:t>Retain</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b"/>
                      <a:r>
                        <a:rPr lang="en-GB" sz="1100" b="0" i="0" u="none" strike="noStrike">
                          <a:solidFill>
                            <a:srgbClr val="000000"/>
                          </a:solidFill>
                          <a:effectLst/>
                          <a:latin typeface="Calibri" panose="020F0502020204030204" pitchFamily="34" charset="0"/>
                        </a:rPr>
                        <a:t>200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b"/>
                      <a:r>
                        <a:rPr lang="en-GB" sz="1100" b="0" i="0" u="none" strike="noStrike">
                          <a:solidFill>
                            <a:srgbClr val="000000"/>
                          </a:solidFill>
                          <a:effectLst/>
                          <a:latin typeface="Calibri" panose="020F0502020204030204" pitchFamily="34" charset="0"/>
                        </a:rPr>
                        <a:t>200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b"/>
                      <a:r>
                        <a:rPr lang="en-GB" sz="1100" b="0" i="0" u="none" strike="noStrike">
                          <a:solidFill>
                            <a:srgbClr val="000000"/>
                          </a:solidFill>
                          <a:effectLst/>
                          <a:latin typeface="Calibri" panose="020F0502020204030204" pitchFamily="34" charset="0"/>
                        </a:rPr>
                        <a:t>200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b"/>
                      <a:r>
                        <a:rPr lang="en-GB" sz="1100" b="1" i="0" u="none" strike="noStrike">
                          <a:solidFill>
                            <a:srgbClr val="000000"/>
                          </a:solidFill>
                          <a:effectLst/>
                          <a:latin typeface="Calibri" panose="020F0502020204030204" pitchFamily="34" charset="0"/>
                        </a:rPr>
                        <a:t>600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667417186"/>
                  </a:ext>
                </a:extLst>
              </a:tr>
              <a:tr h="483907">
                <a:tc>
                  <a:txBody>
                    <a:bodyPr/>
                    <a:lstStyle/>
                    <a:p>
                      <a:pPr algn="l" fontAlgn="ctr"/>
                      <a:r>
                        <a:rPr lang="en-GB" sz="1100" b="1" i="0" u="none" strike="noStrike">
                          <a:solidFill>
                            <a:srgbClr val="000000"/>
                          </a:solidFill>
                          <a:effectLst/>
                          <a:latin typeface="Calibri" panose="020F0502020204030204" pitchFamily="34" charset="0"/>
                        </a:rPr>
                        <a:t>Redeploy</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b"/>
                      <a:r>
                        <a:rPr lang="en-GB" sz="1100" b="0" i="0" u="none" strike="noStrike">
                          <a:solidFill>
                            <a:srgbClr val="000000"/>
                          </a:solidFill>
                          <a:effectLst/>
                          <a:latin typeface="Calibri" panose="020F0502020204030204" pitchFamily="34" charset="0"/>
                        </a:rPr>
                        <a:t>100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b"/>
                      <a:r>
                        <a:rPr lang="en-GB" sz="1100" b="0" i="0" u="none" strike="noStrike">
                          <a:solidFill>
                            <a:srgbClr val="000000"/>
                          </a:solidFill>
                          <a:effectLst/>
                          <a:latin typeface="Calibri" panose="020F0502020204030204" pitchFamily="34" charset="0"/>
                        </a:rPr>
                        <a:t>300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b"/>
                      <a:r>
                        <a:rPr lang="en-GB" sz="1100" b="0" i="0" u="none" strike="noStrike">
                          <a:solidFill>
                            <a:srgbClr val="000000"/>
                          </a:solidFill>
                          <a:effectLst/>
                          <a:latin typeface="Calibri" panose="020F0502020204030204" pitchFamily="34" charset="0"/>
                        </a:rPr>
                        <a:t>400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b"/>
                      <a:r>
                        <a:rPr lang="en-GB" sz="1100" b="1" i="0" u="none" strike="noStrike">
                          <a:solidFill>
                            <a:srgbClr val="000000"/>
                          </a:solidFill>
                          <a:effectLst/>
                          <a:latin typeface="Calibri" panose="020F0502020204030204" pitchFamily="34" charset="0"/>
                        </a:rPr>
                        <a:t>800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4230882534"/>
                  </a:ext>
                </a:extLst>
              </a:tr>
            </a:tbl>
          </a:graphicData>
        </a:graphic>
      </p:graphicFrame>
      <p:graphicFrame>
        <p:nvGraphicFramePr>
          <p:cNvPr id="12" name="Table 2">
            <a:extLst>
              <a:ext uri="{FF2B5EF4-FFF2-40B4-BE49-F238E27FC236}">
                <a16:creationId xmlns:a16="http://schemas.microsoft.com/office/drawing/2014/main" id="{A8796C80-7CA0-4DD8-8A8A-6B00BBF9E1E6}"/>
              </a:ext>
            </a:extLst>
          </p:cNvPr>
          <p:cNvGraphicFramePr>
            <a:graphicFrameLocks noGrp="1"/>
          </p:cNvGraphicFramePr>
          <p:nvPr/>
        </p:nvGraphicFramePr>
        <p:xfrm>
          <a:off x="4190164" y="1036535"/>
          <a:ext cx="7785814" cy="5463540"/>
        </p:xfrm>
        <a:graphic>
          <a:graphicData uri="http://schemas.openxmlformats.org/drawingml/2006/table">
            <a:tbl>
              <a:tblPr firstRow="1" bandRow="1">
                <a:tableStyleId>{5C22544A-7EE6-4342-B048-85BDC9FD1C3A}</a:tableStyleId>
              </a:tblPr>
              <a:tblGrid>
                <a:gridCol w="7785814">
                  <a:extLst>
                    <a:ext uri="{9D8B030D-6E8A-4147-A177-3AD203B41FA5}">
                      <a16:colId xmlns:a16="http://schemas.microsoft.com/office/drawing/2014/main" val="4224555512"/>
                    </a:ext>
                  </a:extLst>
                </a:gridCol>
              </a:tblGrid>
              <a:tr h="249340">
                <a:tc>
                  <a:txBody>
                    <a:bodyPr/>
                    <a:lstStyle/>
                    <a:p>
                      <a:r>
                        <a:rPr lang="en-GB" sz="1400"/>
                        <a:t>Action Types</a:t>
                      </a:r>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rgbClr val="E21683"/>
                    </a:solidFill>
                  </a:tcPr>
                </a:tc>
                <a:extLst>
                  <a:ext uri="{0D108BD9-81ED-4DB2-BD59-A6C34878D82A}">
                    <a16:rowId xmlns:a16="http://schemas.microsoft.com/office/drawing/2014/main" val="1624482448"/>
                  </a:ext>
                </a:extLst>
              </a:tr>
              <a:tr h="4222588">
                <a:tc>
                  <a:txBody>
                    <a:bodyPr/>
                    <a:lstStyle/>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050" i="1"/>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noFill/>
                  </a:tcPr>
                </a:tc>
                <a:extLst>
                  <a:ext uri="{0D108BD9-81ED-4DB2-BD59-A6C34878D82A}">
                    <a16:rowId xmlns:a16="http://schemas.microsoft.com/office/drawing/2014/main" val="4149363903"/>
                  </a:ext>
                </a:extLst>
              </a:tr>
            </a:tbl>
          </a:graphicData>
        </a:graphic>
      </p:graphicFrame>
      <p:graphicFrame>
        <p:nvGraphicFramePr>
          <p:cNvPr id="13" name="Chart 12">
            <a:extLst>
              <a:ext uri="{FF2B5EF4-FFF2-40B4-BE49-F238E27FC236}">
                <a16:creationId xmlns:a16="http://schemas.microsoft.com/office/drawing/2014/main" id="{A6E9216C-0208-4A81-964A-237E39015581}"/>
              </a:ext>
            </a:extLst>
          </p:cNvPr>
          <p:cNvGraphicFramePr>
            <a:graphicFrameLocks/>
          </p:cNvGraphicFramePr>
          <p:nvPr/>
        </p:nvGraphicFramePr>
        <p:xfrm>
          <a:off x="4322854" y="1429599"/>
          <a:ext cx="7379307" cy="49410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05512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C0E1572-EE0E-4D2C-BF1D-4D105F3E9E89}"/>
              </a:ext>
            </a:extLst>
          </p:cNvPr>
          <p:cNvSpPr txBox="1">
            <a:spLocks noChangeArrowheads="1"/>
          </p:cNvSpPr>
          <p:nvPr/>
        </p:nvSpPr>
        <p:spPr bwMode="auto">
          <a:xfrm>
            <a:off x="376518" y="243929"/>
            <a:ext cx="8453144"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57040" rtl="0" eaLnBrk="1" fontAlgn="base" hangingPunct="1">
              <a:spcBef>
                <a:spcPct val="0"/>
              </a:spcBef>
              <a:spcAft>
                <a:spcPct val="0"/>
              </a:spcAft>
              <a:tabLst>
                <a:tab pos="288469" algn="l"/>
              </a:tabLst>
              <a:defRPr sz="2000" b="1" baseline="0">
                <a:solidFill>
                  <a:schemeClr val="tx2"/>
                </a:solidFill>
                <a:latin typeface="+mj-lt"/>
                <a:ea typeface="Arial Unicode MS" pitchFamily="34" charset="-128"/>
                <a:cs typeface="Arial Unicode MS" pitchFamily="34" charset="-128"/>
              </a:defRPr>
            </a:lvl1pPr>
            <a:lvl2pPr algn="l" defTabSz="957040" rtl="0" eaLnBrk="1" fontAlgn="base" hangingPunct="1">
              <a:spcBef>
                <a:spcPct val="0"/>
              </a:spcBef>
              <a:spcAft>
                <a:spcPct val="0"/>
              </a:spcAft>
              <a:defRPr sz="2000" b="1">
                <a:solidFill>
                  <a:schemeClr val="tx2"/>
                </a:solidFill>
                <a:latin typeface="Arial" charset="0"/>
              </a:defRPr>
            </a:lvl2pPr>
            <a:lvl3pPr algn="l" defTabSz="957040" rtl="0" eaLnBrk="1" fontAlgn="base" hangingPunct="1">
              <a:spcBef>
                <a:spcPct val="0"/>
              </a:spcBef>
              <a:spcAft>
                <a:spcPct val="0"/>
              </a:spcAft>
              <a:defRPr sz="2000" b="1">
                <a:solidFill>
                  <a:schemeClr val="tx2"/>
                </a:solidFill>
                <a:latin typeface="Arial" charset="0"/>
              </a:defRPr>
            </a:lvl3pPr>
            <a:lvl4pPr algn="l" defTabSz="957040" rtl="0" eaLnBrk="1" fontAlgn="base" hangingPunct="1">
              <a:spcBef>
                <a:spcPct val="0"/>
              </a:spcBef>
              <a:spcAft>
                <a:spcPct val="0"/>
              </a:spcAft>
              <a:defRPr sz="2000" b="1">
                <a:solidFill>
                  <a:schemeClr val="tx2"/>
                </a:solidFill>
                <a:latin typeface="Arial" charset="0"/>
              </a:defRPr>
            </a:lvl4pPr>
            <a:lvl5pPr algn="l" defTabSz="957040" rtl="0" eaLnBrk="1" fontAlgn="base" hangingPunct="1">
              <a:spcBef>
                <a:spcPct val="0"/>
              </a:spcBef>
              <a:spcAft>
                <a:spcPct val="0"/>
              </a:spcAft>
              <a:defRPr sz="2000" b="1">
                <a:solidFill>
                  <a:schemeClr val="tx2"/>
                </a:solidFill>
                <a:latin typeface="Arial" charset="0"/>
              </a:defRPr>
            </a:lvl5pPr>
            <a:lvl6pPr marL="488701" algn="l" defTabSz="957040" rtl="0" eaLnBrk="1" fontAlgn="base" hangingPunct="1">
              <a:spcBef>
                <a:spcPct val="0"/>
              </a:spcBef>
              <a:spcAft>
                <a:spcPct val="0"/>
              </a:spcAft>
              <a:defRPr sz="2000" b="1">
                <a:solidFill>
                  <a:schemeClr val="tx2"/>
                </a:solidFill>
                <a:latin typeface="Arial" charset="0"/>
              </a:defRPr>
            </a:lvl6pPr>
            <a:lvl7pPr marL="977402" algn="l" defTabSz="957040" rtl="0" eaLnBrk="1" fontAlgn="base" hangingPunct="1">
              <a:spcBef>
                <a:spcPct val="0"/>
              </a:spcBef>
              <a:spcAft>
                <a:spcPct val="0"/>
              </a:spcAft>
              <a:defRPr sz="2000" b="1">
                <a:solidFill>
                  <a:schemeClr val="tx2"/>
                </a:solidFill>
                <a:latin typeface="Arial" charset="0"/>
              </a:defRPr>
            </a:lvl7pPr>
            <a:lvl8pPr marL="1466103" algn="l" defTabSz="957040" rtl="0" eaLnBrk="1" fontAlgn="base" hangingPunct="1">
              <a:spcBef>
                <a:spcPct val="0"/>
              </a:spcBef>
              <a:spcAft>
                <a:spcPct val="0"/>
              </a:spcAft>
              <a:defRPr sz="2000" b="1">
                <a:solidFill>
                  <a:schemeClr val="tx2"/>
                </a:solidFill>
                <a:latin typeface="Arial" charset="0"/>
              </a:defRPr>
            </a:lvl8pPr>
            <a:lvl9pPr marL="1954804" algn="l" defTabSz="957040" rtl="0" eaLnBrk="1" fontAlgn="base" hangingPunct="1">
              <a:spcBef>
                <a:spcPct val="0"/>
              </a:spcBef>
              <a:spcAft>
                <a:spcPct val="0"/>
              </a:spcAft>
              <a:defRPr sz="2000" b="1">
                <a:solidFill>
                  <a:schemeClr val="tx2"/>
                </a:solidFill>
                <a:latin typeface="Arial" charset="0"/>
              </a:defRPr>
            </a:lvl9pPr>
          </a:lstStyle>
          <a:p>
            <a:pPr marL="0" marR="0" lvl="0" indent="0" algn="l" defTabSz="957040" rtl="0" eaLnBrk="1" fontAlgn="base" latinLnBrk="0" hangingPunct="1">
              <a:lnSpc>
                <a:spcPct val="100000"/>
              </a:lnSpc>
              <a:spcBef>
                <a:spcPct val="0"/>
              </a:spcBef>
              <a:spcAft>
                <a:spcPct val="0"/>
              </a:spcAft>
              <a:buClrTx/>
              <a:buSzTx/>
              <a:buFontTx/>
              <a:buNone/>
              <a:tabLst>
                <a:tab pos="288469" algn="l"/>
              </a:tabLst>
              <a:defRPr/>
            </a:pPr>
            <a:r>
              <a:rPr kumimoji="0" lang="en-US" altLang="en-US" sz="2400" b="1" i="0" u="none" strike="noStrike" kern="1200" cap="none" spc="0" normalizeH="0" baseline="0" noProof="0">
                <a:ln>
                  <a:noFill/>
                </a:ln>
                <a:solidFill>
                  <a:srgbClr val="4A4B4E"/>
                </a:solidFill>
                <a:effectLst/>
                <a:uLnTx/>
                <a:uFillTx/>
                <a:latin typeface="Avenir Next LT Pro"/>
                <a:ea typeface="Arial Unicode MS" pitchFamily="34" charset="-128"/>
                <a:cs typeface="Calibri"/>
              </a:rPr>
              <a:t>Skills Action Plan – Action Types &amp; Observations</a:t>
            </a:r>
          </a:p>
          <a:p>
            <a:pPr marL="0" marR="0" lvl="0" indent="0" algn="l" defTabSz="957040" rtl="0" eaLnBrk="1" fontAlgn="base" latinLnBrk="0" hangingPunct="1">
              <a:lnSpc>
                <a:spcPct val="100000"/>
              </a:lnSpc>
              <a:spcBef>
                <a:spcPct val="0"/>
              </a:spcBef>
              <a:spcAft>
                <a:spcPct val="0"/>
              </a:spcAft>
              <a:buClrTx/>
              <a:buSzTx/>
              <a:buFontTx/>
              <a:buNone/>
              <a:tabLst>
                <a:tab pos="288469" algn="l"/>
              </a:tabLst>
              <a:defRPr/>
            </a:pPr>
            <a:r>
              <a:rPr kumimoji="0" lang="en-US" altLang="en-US" sz="2400" b="1" i="0" u="none" strike="noStrike" kern="1200" cap="none" spc="0" normalizeH="0" baseline="0" noProof="0">
                <a:ln>
                  <a:noFill/>
                </a:ln>
                <a:solidFill>
                  <a:srgbClr val="4A4B4E"/>
                </a:solidFill>
                <a:effectLst/>
                <a:uLnTx/>
                <a:uFillTx/>
                <a:latin typeface="Avenir Next LT Pro"/>
                <a:ea typeface="Arial Unicode MS" pitchFamily="34" charset="-128"/>
                <a:cs typeface="Calibri"/>
              </a:rPr>
              <a:t>[Name of Business Area]</a:t>
            </a:r>
          </a:p>
        </p:txBody>
      </p:sp>
      <p:graphicFrame>
        <p:nvGraphicFramePr>
          <p:cNvPr id="5" name="Table 2">
            <a:extLst>
              <a:ext uri="{FF2B5EF4-FFF2-40B4-BE49-F238E27FC236}">
                <a16:creationId xmlns:a16="http://schemas.microsoft.com/office/drawing/2014/main" id="{BE0F3904-35A9-4E63-8C56-D6F6AD757A9B}"/>
              </a:ext>
            </a:extLst>
          </p:cNvPr>
          <p:cNvGraphicFramePr>
            <a:graphicFrameLocks noGrp="1"/>
          </p:cNvGraphicFramePr>
          <p:nvPr/>
        </p:nvGraphicFramePr>
        <p:xfrm>
          <a:off x="376518" y="1036535"/>
          <a:ext cx="3813645" cy="5463540"/>
        </p:xfrm>
        <a:graphic>
          <a:graphicData uri="http://schemas.openxmlformats.org/drawingml/2006/table">
            <a:tbl>
              <a:tblPr firstRow="1" bandRow="1">
                <a:tableStyleId>{5C22544A-7EE6-4342-B048-85BDC9FD1C3A}</a:tableStyleId>
              </a:tblPr>
              <a:tblGrid>
                <a:gridCol w="3813645">
                  <a:extLst>
                    <a:ext uri="{9D8B030D-6E8A-4147-A177-3AD203B41FA5}">
                      <a16:colId xmlns:a16="http://schemas.microsoft.com/office/drawing/2014/main" val="4224555512"/>
                    </a:ext>
                  </a:extLst>
                </a:gridCol>
              </a:tblGrid>
              <a:tr h="249340">
                <a:tc>
                  <a:txBody>
                    <a:bodyPr/>
                    <a:lstStyle/>
                    <a:p>
                      <a:r>
                        <a:rPr lang="en-GB" sz="1400"/>
                        <a:t>Action Types</a:t>
                      </a:r>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rgbClr val="E21683"/>
                    </a:solidFill>
                  </a:tcPr>
                </a:tc>
                <a:extLst>
                  <a:ext uri="{0D108BD9-81ED-4DB2-BD59-A6C34878D82A}">
                    <a16:rowId xmlns:a16="http://schemas.microsoft.com/office/drawing/2014/main" val="1624482448"/>
                  </a:ext>
                </a:extLst>
              </a:tr>
              <a:tr h="4222588">
                <a:tc>
                  <a:txBody>
                    <a:bodyPr/>
                    <a:lstStyle/>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400" i="1"/>
                    </a:p>
                    <a:p>
                      <a:endParaRPr lang="en-GB" sz="1050" i="1"/>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noFill/>
                  </a:tcPr>
                </a:tc>
                <a:extLst>
                  <a:ext uri="{0D108BD9-81ED-4DB2-BD59-A6C34878D82A}">
                    <a16:rowId xmlns:a16="http://schemas.microsoft.com/office/drawing/2014/main" val="4149363903"/>
                  </a:ext>
                </a:extLst>
              </a:tr>
            </a:tbl>
          </a:graphicData>
        </a:graphic>
      </p:graphicFrame>
      <p:graphicFrame>
        <p:nvGraphicFramePr>
          <p:cNvPr id="6" name="Table 2">
            <a:extLst>
              <a:ext uri="{FF2B5EF4-FFF2-40B4-BE49-F238E27FC236}">
                <a16:creationId xmlns:a16="http://schemas.microsoft.com/office/drawing/2014/main" id="{3B09D1AE-B66B-4787-AE0F-F0119E7A7960}"/>
              </a:ext>
            </a:extLst>
          </p:cNvPr>
          <p:cNvGraphicFramePr>
            <a:graphicFrameLocks noGrp="1"/>
          </p:cNvGraphicFramePr>
          <p:nvPr/>
        </p:nvGraphicFramePr>
        <p:xfrm>
          <a:off x="4371034" y="1036538"/>
          <a:ext cx="7463500" cy="975803"/>
        </p:xfrm>
        <a:graphic>
          <a:graphicData uri="http://schemas.openxmlformats.org/drawingml/2006/table">
            <a:tbl>
              <a:tblPr firstRow="1" bandRow="1">
                <a:tableStyleId>{5C22544A-7EE6-4342-B048-85BDC9FD1C3A}</a:tableStyleId>
              </a:tblPr>
              <a:tblGrid>
                <a:gridCol w="7463500">
                  <a:extLst>
                    <a:ext uri="{9D8B030D-6E8A-4147-A177-3AD203B41FA5}">
                      <a16:colId xmlns:a16="http://schemas.microsoft.com/office/drawing/2014/main" val="4224555512"/>
                    </a:ext>
                  </a:extLst>
                </a:gridCol>
              </a:tblGrid>
              <a:tr h="271985">
                <a:tc>
                  <a:txBody>
                    <a:bodyPr/>
                    <a:lstStyle/>
                    <a:p>
                      <a:r>
                        <a:rPr lang="en-GB" sz="1400"/>
                        <a:t>Build</a:t>
                      </a:r>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rgbClr val="E21683"/>
                    </a:solidFill>
                  </a:tcPr>
                </a:tc>
                <a:extLst>
                  <a:ext uri="{0D108BD9-81ED-4DB2-BD59-A6C34878D82A}">
                    <a16:rowId xmlns:a16="http://schemas.microsoft.com/office/drawing/2014/main" val="1624482448"/>
                  </a:ext>
                </a:extLst>
              </a:tr>
              <a:tr h="671003">
                <a:tc>
                  <a:txBody>
                    <a:bodyPr/>
                    <a:lstStyle/>
                    <a:p>
                      <a:r>
                        <a:rPr lang="en-GB" sz="1100" i="1"/>
                        <a:t>Summarise Key Roles and Skills to be built…</a:t>
                      </a:r>
                    </a:p>
                    <a:p>
                      <a:endParaRPr lang="en-GB" sz="1100" i="1"/>
                    </a:p>
                    <a:p>
                      <a:pPr marL="0" indent="0">
                        <a:lnSpc>
                          <a:spcPct val="100000"/>
                        </a:lnSpc>
                        <a:spcBef>
                          <a:spcPts val="0"/>
                        </a:spcBef>
                        <a:spcAft>
                          <a:spcPts val="600"/>
                        </a:spcAft>
                        <a:buFont typeface="Arial" panose="020B0604020202020204" pitchFamily="34" charset="0"/>
                        <a:buNone/>
                      </a:pPr>
                      <a:endParaRPr lang="en-GB" sz="1100" i="1"/>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noFill/>
                  </a:tcPr>
                </a:tc>
                <a:extLst>
                  <a:ext uri="{0D108BD9-81ED-4DB2-BD59-A6C34878D82A}">
                    <a16:rowId xmlns:a16="http://schemas.microsoft.com/office/drawing/2014/main" val="4149363903"/>
                  </a:ext>
                </a:extLst>
              </a:tr>
            </a:tbl>
          </a:graphicData>
        </a:graphic>
      </p:graphicFrame>
      <p:sp>
        <p:nvSpPr>
          <p:cNvPr id="10" name="TextBox 9">
            <a:extLst>
              <a:ext uri="{FF2B5EF4-FFF2-40B4-BE49-F238E27FC236}">
                <a16:creationId xmlns:a16="http://schemas.microsoft.com/office/drawing/2014/main" id="{93E07519-7644-40CA-9FB8-84BE826203F8}"/>
              </a:ext>
            </a:extLst>
          </p:cNvPr>
          <p:cNvSpPr txBox="1"/>
          <p:nvPr/>
        </p:nvSpPr>
        <p:spPr>
          <a:xfrm>
            <a:off x="9110159" y="259318"/>
            <a:ext cx="2173415"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1" u="none" strike="noStrike" kern="1200" cap="none" spc="0" normalizeH="0" baseline="0" noProof="0">
                <a:ln>
                  <a:noFill/>
                </a:ln>
                <a:solidFill>
                  <a:prstClr val="white">
                    <a:lumMod val="50000"/>
                  </a:prstClr>
                </a:solidFill>
                <a:effectLst/>
                <a:uLnTx/>
                <a:uFillTx/>
                <a:latin typeface="Calibri" panose="020F0502020204030204"/>
                <a:ea typeface="+mn-ea"/>
                <a:cs typeface="+mn-cs"/>
              </a:rPr>
              <a:t>- TEMPLATE - </a:t>
            </a:r>
          </a:p>
        </p:txBody>
      </p:sp>
      <p:graphicFrame>
        <p:nvGraphicFramePr>
          <p:cNvPr id="8" name="Table 7">
            <a:extLst>
              <a:ext uri="{FF2B5EF4-FFF2-40B4-BE49-F238E27FC236}">
                <a16:creationId xmlns:a16="http://schemas.microsoft.com/office/drawing/2014/main" id="{EEBEAB17-70F4-45C1-82E2-0AC5A3C3C95F}"/>
              </a:ext>
            </a:extLst>
          </p:cNvPr>
          <p:cNvGraphicFramePr>
            <a:graphicFrameLocks noGrp="1"/>
          </p:cNvGraphicFramePr>
          <p:nvPr/>
        </p:nvGraphicFramePr>
        <p:xfrm>
          <a:off x="518078" y="1527506"/>
          <a:ext cx="3470240" cy="4762762"/>
        </p:xfrm>
        <a:graphic>
          <a:graphicData uri="http://schemas.openxmlformats.org/drawingml/2006/table">
            <a:tbl>
              <a:tblPr/>
              <a:tblGrid>
                <a:gridCol w="1410328">
                  <a:extLst>
                    <a:ext uri="{9D8B030D-6E8A-4147-A177-3AD203B41FA5}">
                      <a16:colId xmlns:a16="http://schemas.microsoft.com/office/drawing/2014/main" val="2285230366"/>
                    </a:ext>
                  </a:extLst>
                </a:gridCol>
                <a:gridCol w="391886">
                  <a:extLst>
                    <a:ext uri="{9D8B030D-6E8A-4147-A177-3AD203B41FA5}">
                      <a16:colId xmlns:a16="http://schemas.microsoft.com/office/drawing/2014/main" val="1528053326"/>
                    </a:ext>
                  </a:extLst>
                </a:gridCol>
                <a:gridCol w="452175">
                  <a:extLst>
                    <a:ext uri="{9D8B030D-6E8A-4147-A177-3AD203B41FA5}">
                      <a16:colId xmlns:a16="http://schemas.microsoft.com/office/drawing/2014/main" val="812841991"/>
                    </a:ext>
                  </a:extLst>
                </a:gridCol>
                <a:gridCol w="432079">
                  <a:extLst>
                    <a:ext uri="{9D8B030D-6E8A-4147-A177-3AD203B41FA5}">
                      <a16:colId xmlns:a16="http://schemas.microsoft.com/office/drawing/2014/main" val="2690517995"/>
                    </a:ext>
                  </a:extLst>
                </a:gridCol>
                <a:gridCol w="783772">
                  <a:extLst>
                    <a:ext uri="{9D8B030D-6E8A-4147-A177-3AD203B41FA5}">
                      <a16:colId xmlns:a16="http://schemas.microsoft.com/office/drawing/2014/main" val="1283005446"/>
                    </a:ext>
                  </a:extLst>
                </a:gridCol>
              </a:tblGrid>
              <a:tr h="308700">
                <a:tc>
                  <a:txBody>
                    <a:bodyPr/>
                    <a:lstStyle/>
                    <a:p>
                      <a:pPr algn="l" fontAlgn="b"/>
                      <a:endParaRPr lang="en-GB" sz="1100" b="0" i="0" u="none" strike="noStrike">
                        <a:solidFill>
                          <a:srgbClr val="000000"/>
                        </a:solidFill>
                        <a:effectLst/>
                        <a:latin typeface="Calibri" panose="020F0502020204030204" pitchFamily="34" charset="0"/>
                      </a:endParaRPr>
                    </a:p>
                  </a:txBody>
                  <a:tcPr marL="72000" marR="72000" marT="36000" marB="3600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3">
                  <a:txBody>
                    <a:bodyPr/>
                    <a:lstStyle/>
                    <a:p>
                      <a:pPr algn="ctr" fontAlgn="b"/>
                      <a:r>
                        <a:rPr lang="en-GB" sz="1100" b="1" i="0" u="none" strike="noStrike">
                          <a:solidFill>
                            <a:srgbClr val="FFFFFF"/>
                          </a:solidFill>
                          <a:effectLst/>
                          <a:latin typeface="Calibri" panose="020F0502020204030204" pitchFamily="34" charset="0"/>
                        </a:rPr>
                        <a:t>Time Period</a:t>
                      </a:r>
                    </a:p>
                  </a:txBody>
                  <a:tcPr marL="72000" marR="72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1683"/>
                    </a:solidFill>
                  </a:tcPr>
                </a:tc>
                <a:tc hMerge="1">
                  <a:txBody>
                    <a:bodyPr/>
                    <a:lstStyle/>
                    <a:p>
                      <a:endParaRPr lang="en-GB"/>
                    </a:p>
                  </a:txBody>
                  <a:tcPr/>
                </a:tc>
                <a:tc h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72000" marR="72000" marT="36000" marB="3600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0226585"/>
                  </a:ext>
                </a:extLst>
              </a:tr>
              <a:tr h="1308665">
                <a:tc>
                  <a:txBody>
                    <a:bodyPr/>
                    <a:lstStyle/>
                    <a:p>
                      <a:pPr algn="l" fontAlgn="b"/>
                      <a:r>
                        <a:rPr lang="en-GB" sz="1100" b="1" i="0" u="none" strike="noStrike">
                          <a:solidFill>
                            <a:srgbClr val="FFFFFF"/>
                          </a:solidFill>
                          <a:effectLst/>
                          <a:latin typeface="Calibri" panose="020F0502020204030204" pitchFamily="34" charset="0"/>
                        </a:rPr>
                        <a:t>Action Type</a:t>
                      </a:r>
                    </a:p>
                  </a:txBody>
                  <a:tcPr marL="72000" marR="72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1683"/>
                    </a:solidFill>
                  </a:tcPr>
                </a:tc>
                <a:tc>
                  <a:txBody>
                    <a:bodyPr/>
                    <a:lstStyle/>
                    <a:p>
                      <a:pPr algn="r" fontAlgn="b"/>
                      <a:r>
                        <a:rPr lang="en-GB" sz="1100" b="1" i="0" u="none" strike="noStrike">
                          <a:solidFill>
                            <a:srgbClr val="FFFFFF"/>
                          </a:solidFill>
                          <a:effectLst/>
                          <a:latin typeface="Calibri" panose="020F0502020204030204" pitchFamily="34" charset="0"/>
                        </a:rPr>
                        <a:t>Short Term (&lt; 1yr)</a:t>
                      </a:r>
                    </a:p>
                  </a:txBody>
                  <a:tcPr marL="72000" marR="72000" marT="36000" marB="36000"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1683"/>
                    </a:solidFill>
                  </a:tcPr>
                </a:tc>
                <a:tc>
                  <a:txBody>
                    <a:bodyPr/>
                    <a:lstStyle/>
                    <a:p>
                      <a:pPr algn="r" fontAlgn="b"/>
                      <a:r>
                        <a:rPr lang="en-GB" sz="1100" b="1" i="0" u="none" strike="noStrike">
                          <a:solidFill>
                            <a:srgbClr val="FFFFFF"/>
                          </a:solidFill>
                          <a:effectLst/>
                          <a:latin typeface="Calibri" panose="020F0502020204030204" pitchFamily="34" charset="0"/>
                        </a:rPr>
                        <a:t>Medium Term (2-3 </a:t>
                      </a:r>
                      <a:r>
                        <a:rPr lang="en-GB" sz="1100" b="1" i="0" u="none" strike="noStrike" err="1">
                          <a:solidFill>
                            <a:srgbClr val="FFFFFF"/>
                          </a:solidFill>
                          <a:effectLst/>
                          <a:latin typeface="Calibri" panose="020F0502020204030204" pitchFamily="34" charset="0"/>
                        </a:rPr>
                        <a:t>yr</a:t>
                      </a:r>
                      <a:r>
                        <a:rPr lang="en-GB" sz="1100" b="1" i="0" u="none" strike="noStrike">
                          <a:solidFill>
                            <a:srgbClr val="FFFFFF"/>
                          </a:solidFill>
                          <a:effectLst/>
                          <a:latin typeface="Calibri" panose="020F0502020204030204" pitchFamily="34" charset="0"/>
                        </a:rPr>
                        <a:t>)</a:t>
                      </a:r>
                    </a:p>
                  </a:txBody>
                  <a:tcPr marL="72000" marR="72000" marT="36000" marB="36000"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1683"/>
                    </a:solidFill>
                  </a:tcPr>
                </a:tc>
                <a:tc>
                  <a:txBody>
                    <a:bodyPr/>
                    <a:lstStyle/>
                    <a:p>
                      <a:pPr algn="r" fontAlgn="b"/>
                      <a:r>
                        <a:rPr lang="en-GB" sz="1100" b="1" i="0" u="none" strike="noStrike">
                          <a:solidFill>
                            <a:srgbClr val="FFFFFF"/>
                          </a:solidFill>
                          <a:effectLst/>
                          <a:latin typeface="Calibri" panose="020F0502020204030204" pitchFamily="34" charset="0"/>
                        </a:rPr>
                        <a:t>Long Term (4yr+)</a:t>
                      </a:r>
                    </a:p>
                  </a:txBody>
                  <a:tcPr marL="72000" marR="72000" marT="36000" marB="36000"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1683"/>
                    </a:solidFill>
                  </a:tcPr>
                </a:tc>
                <a:tc>
                  <a:txBody>
                    <a:bodyPr/>
                    <a:lstStyle/>
                    <a:p>
                      <a:pPr algn="ctr" fontAlgn="b"/>
                      <a:r>
                        <a:rPr lang="en-GB" sz="1100" b="1" i="0" u="none" strike="noStrike">
                          <a:solidFill>
                            <a:srgbClr val="FFFFFF"/>
                          </a:solidFill>
                          <a:effectLst/>
                          <a:latin typeface="Calibri" panose="020F0502020204030204" pitchFamily="34" charset="0"/>
                        </a:rPr>
                        <a:t>Total Resources Impacted</a:t>
                      </a:r>
                    </a:p>
                  </a:txBody>
                  <a:tcPr marL="72000" marR="72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1683"/>
                    </a:solidFill>
                  </a:tcPr>
                </a:tc>
                <a:extLst>
                  <a:ext uri="{0D108BD9-81ED-4DB2-BD59-A6C34878D82A}">
                    <a16:rowId xmlns:a16="http://schemas.microsoft.com/office/drawing/2014/main" val="3771312133"/>
                  </a:ext>
                </a:extLst>
              </a:tr>
              <a:tr h="457024">
                <a:tc>
                  <a:txBody>
                    <a:bodyPr/>
                    <a:lstStyle/>
                    <a:p>
                      <a:pPr algn="l" fontAlgn="ctr"/>
                      <a:r>
                        <a:rPr lang="en-GB" sz="1100" b="1" i="0" u="none" strike="noStrike">
                          <a:solidFill>
                            <a:srgbClr val="000000"/>
                          </a:solidFill>
                          <a:effectLst/>
                          <a:latin typeface="Calibri" panose="020F0502020204030204" pitchFamily="34" charset="0"/>
                        </a:rPr>
                        <a:t>Build - </a:t>
                      </a:r>
                      <a:r>
                        <a:rPr lang="en-GB" sz="1100" b="0" i="0" u="none" strike="noStrike">
                          <a:solidFill>
                            <a:srgbClr val="000000"/>
                          </a:solidFill>
                          <a:effectLst/>
                          <a:latin typeface="Calibri" panose="020F0502020204030204" pitchFamily="34" charset="0"/>
                        </a:rPr>
                        <a:t>Foundation</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0" i="0" u="none" strike="noStrike">
                          <a:solidFill>
                            <a:srgbClr val="000000"/>
                          </a:solidFill>
                          <a:effectLst/>
                          <a:latin typeface="Calibri" panose="020F0502020204030204" pitchFamily="34" charset="0"/>
                        </a:rPr>
                        <a:t>300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0" i="0" u="none" strike="noStrike">
                          <a:solidFill>
                            <a:srgbClr val="000000"/>
                          </a:solidFill>
                          <a:effectLst/>
                          <a:latin typeface="Calibri" panose="020F0502020204030204" pitchFamily="34" charset="0"/>
                        </a:rPr>
                        <a:t>100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0" i="0" u="none" strike="noStrike">
                          <a:solidFill>
                            <a:srgbClr val="000000"/>
                          </a:solidFill>
                          <a:effectLst/>
                          <a:latin typeface="Calibri" panose="020F0502020204030204" pitchFamily="34" charset="0"/>
                        </a:rPr>
                        <a:t>100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1" i="0" u="none" strike="noStrike">
                          <a:solidFill>
                            <a:srgbClr val="000000"/>
                          </a:solidFill>
                          <a:effectLst/>
                          <a:latin typeface="Calibri" panose="020F0502020204030204" pitchFamily="34" charset="0"/>
                        </a:rPr>
                        <a:t>500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309103054"/>
                  </a:ext>
                </a:extLst>
              </a:tr>
              <a:tr h="474946">
                <a:tc>
                  <a:txBody>
                    <a:bodyPr/>
                    <a:lstStyle/>
                    <a:p>
                      <a:pPr algn="l" fontAlgn="ctr"/>
                      <a:r>
                        <a:rPr lang="en-GB" sz="1100" b="1" i="0" u="none" strike="noStrike">
                          <a:solidFill>
                            <a:srgbClr val="000000"/>
                          </a:solidFill>
                          <a:effectLst/>
                          <a:latin typeface="Calibri" panose="020F0502020204030204" pitchFamily="34" charset="0"/>
                        </a:rPr>
                        <a:t>Build - </a:t>
                      </a:r>
                      <a:r>
                        <a:rPr lang="en-GB" sz="1100" b="0" i="0" u="none" strike="noStrike">
                          <a:solidFill>
                            <a:srgbClr val="000000"/>
                          </a:solidFill>
                          <a:effectLst/>
                          <a:latin typeface="Calibri" panose="020F0502020204030204" pitchFamily="34" charset="0"/>
                        </a:rPr>
                        <a:t>Intermediate</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0" i="0" u="none" strike="noStrike">
                          <a:solidFill>
                            <a:srgbClr val="000000"/>
                          </a:solidFill>
                          <a:effectLst/>
                          <a:latin typeface="Calibri" panose="020F0502020204030204" pitchFamily="34" charset="0"/>
                        </a:rPr>
                        <a:t>100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0" i="0" u="none" strike="noStrike">
                          <a:solidFill>
                            <a:srgbClr val="000000"/>
                          </a:solidFill>
                          <a:effectLst/>
                          <a:latin typeface="Calibri" panose="020F0502020204030204" pitchFamily="34" charset="0"/>
                        </a:rPr>
                        <a:t>600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0" i="0" u="none" strike="noStrike">
                          <a:solidFill>
                            <a:srgbClr val="000000"/>
                          </a:solidFill>
                          <a:effectLst/>
                          <a:latin typeface="Calibri" panose="020F0502020204030204" pitchFamily="34" charset="0"/>
                        </a:rPr>
                        <a:t>100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1" i="0" u="none" strike="noStrike">
                          <a:solidFill>
                            <a:srgbClr val="000000"/>
                          </a:solidFill>
                          <a:effectLst/>
                          <a:latin typeface="Calibri" panose="020F0502020204030204" pitchFamily="34" charset="0"/>
                        </a:rPr>
                        <a:t>800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908959359"/>
                  </a:ext>
                </a:extLst>
              </a:tr>
              <a:tr h="465985">
                <a:tc>
                  <a:txBody>
                    <a:bodyPr/>
                    <a:lstStyle/>
                    <a:p>
                      <a:pPr algn="l" fontAlgn="ctr"/>
                      <a:r>
                        <a:rPr lang="en-GB" sz="1100" b="1" i="0" u="none" strike="noStrike">
                          <a:solidFill>
                            <a:srgbClr val="000000"/>
                          </a:solidFill>
                          <a:effectLst/>
                          <a:latin typeface="Calibri" panose="020F0502020204030204" pitchFamily="34" charset="0"/>
                        </a:rPr>
                        <a:t>Build - </a:t>
                      </a:r>
                      <a:r>
                        <a:rPr lang="en-GB" sz="1100" b="0" i="0" u="none" strike="noStrike">
                          <a:solidFill>
                            <a:srgbClr val="000000"/>
                          </a:solidFill>
                          <a:effectLst/>
                          <a:latin typeface="Calibri" panose="020F0502020204030204" pitchFamily="34" charset="0"/>
                        </a:rPr>
                        <a:t>Advanced</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0" i="0" u="none" strike="noStrike">
                          <a:solidFill>
                            <a:srgbClr val="000000"/>
                          </a:solidFill>
                          <a:effectLst/>
                          <a:latin typeface="Calibri" panose="020F0502020204030204" pitchFamily="34" charset="0"/>
                        </a:rPr>
                        <a:t>100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0" i="0" u="none" strike="noStrike">
                          <a:solidFill>
                            <a:srgbClr val="000000"/>
                          </a:solidFill>
                          <a:effectLst/>
                          <a:latin typeface="Calibri" panose="020F0502020204030204" pitchFamily="34" charset="0"/>
                        </a:rPr>
                        <a:t>300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0" i="0" u="none" strike="noStrike">
                          <a:solidFill>
                            <a:srgbClr val="000000"/>
                          </a:solidFill>
                          <a:effectLst/>
                          <a:latin typeface="Calibri" panose="020F0502020204030204" pitchFamily="34" charset="0"/>
                        </a:rPr>
                        <a:t>100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1" i="0" u="none" strike="noStrike">
                          <a:solidFill>
                            <a:srgbClr val="000000"/>
                          </a:solidFill>
                          <a:effectLst/>
                          <a:latin typeface="Calibri" panose="020F0502020204030204" pitchFamily="34" charset="0"/>
                        </a:rPr>
                        <a:t>500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903930650"/>
                  </a:ext>
                </a:extLst>
              </a:tr>
              <a:tr h="439101">
                <a:tc>
                  <a:txBody>
                    <a:bodyPr/>
                    <a:lstStyle/>
                    <a:p>
                      <a:pPr algn="l" fontAlgn="ctr"/>
                      <a:r>
                        <a:rPr lang="en-GB" sz="1100" b="1" i="0" u="none" strike="noStrike">
                          <a:solidFill>
                            <a:srgbClr val="000000"/>
                          </a:solidFill>
                          <a:effectLst/>
                          <a:latin typeface="Calibri" panose="020F0502020204030204" pitchFamily="34" charset="0"/>
                        </a:rPr>
                        <a:t>Buy</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0" i="0" u="none" strike="noStrike">
                          <a:solidFill>
                            <a:srgbClr val="000000"/>
                          </a:solidFill>
                          <a:effectLst/>
                          <a:latin typeface="Calibri" panose="020F0502020204030204" pitchFamily="34" charset="0"/>
                        </a:rPr>
                        <a:t>100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0" i="0" u="none" strike="noStrike">
                          <a:solidFill>
                            <a:srgbClr val="000000"/>
                          </a:solidFill>
                          <a:effectLst/>
                          <a:latin typeface="Calibri" panose="020F0502020204030204" pitchFamily="34" charset="0"/>
                        </a:rPr>
                        <a:t>50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0" i="0" u="none" strike="noStrike">
                          <a:solidFill>
                            <a:srgbClr val="000000"/>
                          </a:solidFill>
                          <a:effectLst/>
                          <a:latin typeface="Calibri" panose="020F0502020204030204" pitchFamily="34" charset="0"/>
                        </a:rPr>
                        <a:t>25</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1" i="0" u="none" strike="noStrike">
                          <a:solidFill>
                            <a:srgbClr val="000000"/>
                          </a:solidFill>
                          <a:effectLst/>
                          <a:latin typeface="Calibri" panose="020F0502020204030204" pitchFamily="34" charset="0"/>
                        </a:rPr>
                        <a:t>175</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504129895"/>
                  </a:ext>
                </a:extLst>
              </a:tr>
              <a:tr h="439101">
                <a:tc>
                  <a:txBody>
                    <a:bodyPr/>
                    <a:lstStyle/>
                    <a:p>
                      <a:pPr algn="l" fontAlgn="ctr"/>
                      <a:r>
                        <a:rPr lang="en-GB" sz="1100" b="1" i="0" u="none" strike="noStrike">
                          <a:solidFill>
                            <a:srgbClr val="000000"/>
                          </a:solidFill>
                          <a:effectLst/>
                          <a:latin typeface="Calibri" panose="020F0502020204030204" pitchFamily="34" charset="0"/>
                        </a:rPr>
                        <a:t>Borrow</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0" i="0" u="none" strike="noStrike">
                          <a:solidFill>
                            <a:srgbClr val="000000"/>
                          </a:solidFill>
                          <a:effectLst/>
                          <a:latin typeface="Calibri" panose="020F0502020204030204" pitchFamily="34" charset="0"/>
                        </a:rPr>
                        <a:t>300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0" i="0" u="none" strike="noStrike">
                          <a:solidFill>
                            <a:srgbClr val="000000"/>
                          </a:solidFill>
                          <a:effectLst/>
                          <a:latin typeface="Calibri" panose="020F0502020204030204" pitchFamily="34" charset="0"/>
                        </a:rPr>
                        <a:t>100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0" i="0" u="none" strike="noStrike">
                          <a:solidFill>
                            <a:srgbClr val="000000"/>
                          </a:solidFill>
                          <a:effectLst/>
                          <a:latin typeface="Calibri" panose="020F0502020204030204" pitchFamily="34" charset="0"/>
                        </a:rPr>
                        <a:t>50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1" i="0" u="none" strike="noStrike">
                          <a:solidFill>
                            <a:srgbClr val="000000"/>
                          </a:solidFill>
                          <a:effectLst/>
                          <a:latin typeface="Calibri" panose="020F0502020204030204" pitchFamily="34" charset="0"/>
                        </a:rPr>
                        <a:t>450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617603133"/>
                  </a:ext>
                </a:extLst>
              </a:tr>
              <a:tr h="385333">
                <a:tc>
                  <a:txBody>
                    <a:bodyPr/>
                    <a:lstStyle/>
                    <a:p>
                      <a:pPr algn="l" fontAlgn="ctr"/>
                      <a:r>
                        <a:rPr lang="en-GB" sz="1100" b="1" i="0" u="none" strike="noStrike">
                          <a:solidFill>
                            <a:srgbClr val="000000"/>
                          </a:solidFill>
                          <a:effectLst/>
                          <a:latin typeface="Calibri" panose="020F0502020204030204" pitchFamily="34" charset="0"/>
                        </a:rPr>
                        <a:t>Retain</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0" i="0" u="none" strike="noStrike">
                          <a:solidFill>
                            <a:srgbClr val="000000"/>
                          </a:solidFill>
                          <a:effectLst/>
                          <a:latin typeface="Calibri" panose="020F0502020204030204" pitchFamily="34" charset="0"/>
                        </a:rPr>
                        <a:t>200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0" i="0" u="none" strike="noStrike">
                          <a:solidFill>
                            <a:srgbClr val="000000"/>
                          </a:solidFill>
                          <a:effectLst/>
                          <a:latin typeface="Calibri" panose="020F0502020204030204" pitchFamily="34" charset="0"/>
                        </a:rPr>
                        <a:t>200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0" i="0" u="none" strike="noStrike">
                          <a:solidFill>
                            <a:srgbClr val="000000"/>
                          </a:solidFill>
                          <a:effectLst/>
                          <a:latin typeface="Calibri" panose="020F0502020204030204" pitchFamily="34" charset="0"/>
                        </a:rPr>
                        <a:t>200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1" i="0" u="none" strike="noStrike">
                          <a:solidFill>
                            <a:srgbClr val="000000"/>
                          </a:solidFill>
                          <a:effectLst/>
                          <a:latin typeface="Calibri" panose="020F0502020204030204" pitchFamily="34" charset="0"/>
                        </a:rPr>
                        <a:t>600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667417186"/>
                  </a:ext>
                </a:extLst>
              </a:tr>
              <a:tr h="483907">
                <a:tc>
                  <a:txBody>
                    <a:bodyPr/>
                    <a:lstStyle/>
                    <a:p>
                      <a:pPr algn="l" fontAlgn="ctr"/>
                      <a:r>
                        <a:rPr lang="en-GB" sz="1100" b="1" i="0" u="none" strike="noStrike">
                          <a:solidFill>
                            <a:srgbClr val="000000"/>
                          </a:solidFill>
                          <a:effectLst/>
                          <a:latin typeface="Calibri" panose="020F0502020204030204" pitchFamily="34" charset="0"/>
                        </a:rPr>
                        <a:t>Redeploy</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0" i="0" u="none" strike="noStrike">
                          <a:solidFill>
                            <a:srgbClr val="000000"/>
                          </a:solidFill>
                          <a:effectLst/>
                          <a:latin typeface="Calibri" panose="020F0502020204030204" pitchFamily="34" charset="0"/>
                        </a:rPr>
                        <a:t>100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0" i="0" u="none" strike="noStrike">
                          <a:solidFill>
                            <a:srgbClr val="000000"/>
                          </a:solidFill>
                          <a:effectLst/>
                          <a:latin typeface="Calibri" panose="020F0502020204030204" pitchFamily="34" charset="0"/>
                        </a:rPr>
                        <a:t>300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0" i="0" u="none" strike="noStrike">
                          <a:solidFill>
                            <a:srgbClr val="000000"/>
                          </a:solidFill>
                          <a:effectLst/>
                          <a:latin typeface="Calibri" panose="020F0502020204030204" pitchFamily="34" charset="0"/>
                        </a:rPr>
                        <a:t>400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1" i="0" u="none" strike="noStrike">
                          <a:solidFill>
                            <a:srgbClr val="000000"/>
                          </a:solidFill>
                          <a:effectLst/>
                          <a:latin typeface="Calibri" panose="020F0502020204030204" pitchFamily="34" charset="0"/>
                        </a:rPr>
                        <a:t>800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4230882534"/>
                  </a:ext>
                </a:extLst>
              </a:tr>
            </a:tbl>
          </a:graphicData>
        </a:graphic>
      </p:graphicFrame>
      <p:graphicFrame>
        <p:nvGraphicFramePr>
          <p:cNvPr id="15" name="Table 2">
            <a:extLst>
              <a:ext uri="{FF2B5EF4-FFF2-40B4-BE49-F238E27FC236}">
                <a16:creationId xmlns:a16="http://schemas.microsoft.com/office/drawing/2014/main" id="{E2CDF819-2F78-47D9-94E4-72E0987AF1E5}"/>
              </a:ext>
            </a:extLst>
          </p:cNvPr>
          <p:cNvGraphicFramePr>
            <a:graphicFrameLocks noGrp="1"/>
          </p:cNvGraphicFramePr>
          <p:nvPr/>
        </p:nvGraphicFramePr>
        <p:xfrm>
          <a:off x="4371034" y="2143531"/>
          <a:ext cx="7463500" cy="975803"/>
        </p:xfrm>
        <a:graphic>
          <a:graphicData uri="http://schemas.openxmlformats.org/drawingml/2006/table">
            <a:tbl>
              <a:tblPr firstRow="1" bandRow="1">
                <a:tableStyleId>{5C22544A-7EE6-4342-B048-85BDC9FD1C3A}</a:tableStyleId>
              </a:tblPr>
              <a:tblGrid>
                <a:gridCol w="7463500">
                  <a:extLst>
                    <a:ext uri="{9D8B030D-6E8A-4147-A177-3AD203B41FA5}">
                      <a16:colId xmlns:a16="http://schemas.microsoft.com/office/drawing/2014/main" val="4224555512"/>
                    </a:ext>
                  </a:extLst>
                </a:gridCol>
              </a:tblGrid>
              <a:tr h="271985">
                <a:tc>
                  <a:txBody>
                    <a:bodyPr/>
                    <a:lstStyle/>
                    <a:p>
                      <a:r>
                        <a:rPr lang="en-GB" sz="1400"/>
                        <a:t>Buy</a:t>
                      </a:r>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rgbClr val="E21683"/>
                    </a:solidFill>
                  </a:tcPr>
                </a:tc>
                <a:extLst>
                  <a:ext uri="{0D108BD9-81ED-4DB2-BD59-A6C34878D82A}">
                    <a16:rowId xmlns:a16="http://schemas.microsoft.com/office/drawing/2014/main" val="1624482448"/>
                  </a:ext>
                </a:extLst>
              </a:tr>
              <a:tr h="671003">
                <a:tc>
                  <a:txBody>
                    <a:bodyPr/>
                    <a:lstStyle/>
                    <a:p>
                      <a:r>
                        <a:rPr lang="en-GB" sz="1100" i="1"/>
                        <a:t>Summarise Key Roles and Skills to be bought…</a:t>
                      </a:r>
                    </a:p>
                    <a:p>
                      <a:endParaRPr lang="en-GB" sz="1100" i="1"/>
                    </a:p>
                    <a:p>
                      <a:pPr marL="0" indent="0">
                        <a:lnSpc>
                          <a:spcPct val="100000"/>
                        </a:lnSpc>
                        <a:spcBef>
                          <a:spcPts val="0"/>
                        </a:spcBef>
                        <a:spcAft>
                          <a:spcPts val="600"/>
                        </a:spcAft>
                        <a:buFont typeface="Arial" panose="020B0604020202020204" pitchFamily="34" charset="0"/>
                        <a:buNone/>
                      </a:pPr>
                      <a:endParaRPr lang="en-GB" sz="1100" i="1"/>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noFill/>
                  </a:tcPr>
                </a:tc>
                <a:extLst>
                  <a:ext uri="{0D108BD9-81ED-4DB2-BD59-A6C34878D82A}">
                    <a16:rowId xmlns:a16="http://schemas.microsoft.com/office/drawing/2014/main" val="4149363903"/>
                  </a:ext>
                </a:extLst>
              </a:tr>
            </a:tbl>
          </a:graphicData>
        </a:graphic>
      </p:graphicFrame>
      <p:graphicFrame>
        <p:nvGraphicFramePr>
          <p:cNvPr id="16" name="Table 2">
            <a:extLst>
              <a:ext uri="{FF2B5EF4-FFF2-40B4-BE49-F238E27FC236}">
                <a16:creationId xmlns:a16="http://schemas.microsoft.com/office/drawing/2014/main" id="{21F29EA1-01E3-45A7-A248-FF9AA0AC912A}"/>
              </a:ext>
            </a:extLst>
          </p:cNvPr>
          <p:cNvGraphicFramePr>
            <a:graphicFrameLocks noGrp="1"/>
          </p:cNvGraphicFramePr>
          <p:nvPr/>
        </p:nvGraphicFramePr>
        <p:xfrm>
          <a:off x="4371034" y="3285575"/>
          <a:ext cx="7463500" cy="975803"/>
        </p:xfrm>
        <a:graphic>
          <a:graphicData uri="http://schemas.openxmlformats.org/drawingml/2006/table">
            <a:tbl>
              <a:tblPr firstRow="1" bandRow="1">
                <a:tableStyleId>{5C22544A-7EE6-4342-B048-85BDC9FD1C3A}</a:tableStyleId>
              </a:tblPr>
              <a:tblGrid>
                <a:gridCol w="7463500">
                  <a:extLst>
                    <a:ext uri="{9D8B030D-6E8A-4147-A177-3AD203B41FA5}">
                      <a16:colId xmlns:a16="http://schemas.microsoft.com/office/drawing/2014/main" val="4224555512"/>
                    </a:ext>
                  </a:extLst>
                </a:gridCol>
              </a:tblGrid>
              <a:tr h="271985">
                <a:tc>
                  <a:txBody>
                    <a:bodyPr/>
                    <a:lstStyle/>
                    <a:p>
                      <a:r>
                        <a:rPr lang="en-GB" sz="1400"/>
                        <a:t>Borrow</a:t>
                      </a:r>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rgbClr val="E21683"/>
                    </a:solidFill>
                  </a:tcPr>
                </a:tc>
                <a:extLst>
                  <a:ext uri="{0D108BD9-81ED-4DB2-BD59-A6C34878D82A}">
                    <a16:rowId xmlns:a16="http://schemas.microsoft.com/office/drawing/2014/main" val="1624482448"/>
                  </a:ext>
                </a:extLst>
              </a:tr>
              <a:tr h="671003">
                <a:tc>
                  <a:txBody>
                    <a:bodyPr/>
                    <a:lstStyle/>
                    <a:p>
                      <a:r>
                        <a:rPr lang="en-GB" sz="1100" i="1"/>
                        <a:t>Summarise Key Roles and Skills to be sourced externally on a temporary basis…</a:t>
                      </a:r>
                    </a:p>
                    <a:p>
                      <a:endParaRPr lang="en-GB" sz="1100" i="1"/>
                    </a:p>
                    <a:p>
                      <a:pPr marL="0" indent="0">
                        <a:lnSpc>
                          <a:spcPct val="100000"/>
                        </a:lnSpc>
                        <a:spcBef>
                          <a:spcPts val="0"/>
                        </a:spcBef>
                        <a:spcAft>
                          <a:spcPts val="600"/>
                        </a:spcAft>
                        <a:buFont typeface="Arial" panose="020B0604020202020204" pitchFamily="34" charset="0"/>
                        <a:buNone/>
                      </a:pPr>
                      <a:endParaRPr lang="en-GB" sz="1100" i="1"/>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noFill/>
                  </a:tcPr>
                </a:tc>
                <a:extLst>
                  <a:ext uri="{0D108BD9-81ED-4DB2-BD59-A6C34878D82A}">
                    <a16:rowId xmlns:a16="http://schemas.microsoft.com/office/drawing/2014/main" val="4149363903"/>
                  </a:ext>
                </a:extLst>
              </a:tr>
            </a:tbl>
          </a:graphicData>
        </a:graphic>
      </p:graphicFrame>
      <p:graphicFrame>
        <p:nvGraphicFramePr>
          <p:cNvPr id="17" name="Table 2">
            <a:extLst>
              <a:ext uri="{FF2B5EF4-FFF2-40B4-BE49-F238E27FC236}">
                <a16:creationId xmlns:a16="http://schemas.microsoft.com/office/drawing/2014/main" id="{2FBC090D-8960-426B-B63D-0DBCC71B40EA}"/>
              </a:ext>
            </a:extLst>
          </p:cNvPr>
          <p:cNvGraphicFramePr>
            <a:graphicFrameLocks noGrp="1"/>
          </p:cNvGraphicFramePr>
          <p:nvPr/>
        </p:nvGraphicFramePr>
        <p:xfrm>
          <a:off x="4371034" y="4417572"/>
          <a:ext cx="7463500" cy="975803"/>
        </p:xfrm>
        <a:graphic>
          <a:graphicData uri="http://schemas.openxmlformats.org/drawingml/2006/table">
            <a:tbl>
              <a:tblPr firstRow="1" bandRow="1">
                <a:tableStyleId>{5C22544A-7EE6-4342-B048-85BDC9FD1C3A}</a:tableStyleId>
              </a:tblPr>
              <a:tblGrid>
                <a:gridCol w="7463500">
                  <a:extLst>
                    <a:ext uri="{9D8B030D-6E8A-4147-A177-3AD203B41FA5}">
                      <a16:colId xmlns:a16="http://schemas.microsoft.com/office/drawing/2014/main" val="4224555512"/>
                    </a:ext>
                  </a:extLst>
                </a:gridCol>
              </a:tblGrid>
              <a:tr h="271985">
                <a:tc>
                  <a:txBody>
                    <a:bodyPr/>
                    <a:lstStyle/>
                    <a:p>
                      <a:r>
                        <a:rPr lang="en-GB" sz="1400"/>
                        <a:t>Retain</a:t>
                      </a:r>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rgbClr val="E21683"/>
                    </a:solidFill>
                  </a:tcPr>
                </a:tc>
                <a:extLst>
                  <a:ext uri="{0D108BD9-81ED-4DB2-BD59-A6C34878D82A}">
                    <a16:rowId xmlns:a16="http://schemas.microsoft.com/office/drawing/2014/main" val="1624482448"/>
                  </a:ext>
                </a:extLst>
              </a:tr>
              <a:tr h="671003">
                <a:tc>
                  <a:txBody>
                    <a:bodyPr/>
                    <a:lstStyle/>
                    <a:p>
                      <a:r>
                        <a:rPr lang="en-GB" sz="1100" i="1"/>
                        <a:t>Summarise Key Roles and Skills to be retained…</a:t>
                      </a:r>
                    </a:p>
                    <a:p>
                      <a:endParaRPr lang="en-GB" sz="1100" i="1"/>
                    </a:p>
                    <a:p>
                      <a:pPr marL="0" indent="0">
                        <a:lnSpc>
                          <a:spcPct val="100000"/>
                        </a:lnSpc>
                        <a:spcBef>
                          <a:spcPts val="0"/>
                        </a:spcBef>
                        <a:spcAft>
                          <a:spcPts val="600"/>
                        </a:spcAft>
                        <a:buFont typeface="Arial" panose="020B0604020202020204" pitchFamily="34" charset="0"/>
                        <a:buNone/>
                      </a:pPr>
                      <a:endParaRPr lang="en-GB" sz="1100" i="1"/>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noFill/>
                  </a:tcPr>
                </a:tc>
                <a:extLst>
                  <a:ext uri="{0D108BD9-81ED-4DB2-BD59-A6C34878D82A}">
                    <a16:rowId xmlns:a16="http://schemas.microsoft.com/office/drawing/2014/main" val="4149363903"/>
                  </a:ext>
                </a:extLst>
              </a:tr>
            </a:tbl>
          </a:graphicData>
        </a:graphic>
      </p:graphicFrame>
      <p:graphicFrame>
        <p:nvGraphicFramePr>
          <p:cNvPr id="18" name="Table 2">
            <a:extLst>
              <a:ext uri="{FF2B5EF4-FFF2-40B4-BE49-F238E27FC236}">
                <a16:creationId xmlns:a16="http://schemas.microsoft.com/office/drawing/2014/main" id="{42C1EDF9-BAF8-4CA1-86C5-CD5AA7A43202}"/>
              </a:ext>
            </a:extLst>
          </p:cNvPr>
          <p:cNvGraphicFramePr>
            <a:graphicFrameLocks noGrp="1"/>
          </p:cNvGraphicFramePr>
          <p:nvPr/>
        </p:nvGraphicFramePr>
        <p:xfrm>
          <a:off x="4371034" y="5524272"/>
          <a:ext cx="7463500" cy="975803"/>
        </p:xfrm>
        <a:graphic>
          <a:graphicData uri="http://schemas.openxmlformats.org/drawingml/2006/table">
            <a:tbl>
              <a:tblPr firstRow="1" bandRow="1">
                <a:tableStyleId>{5C22544A-7EE6-4342-B048-85BDC9FD1C3A}</a:tableStyleId>
              </a:tblPr>
              <a:tblGrid>
                <a:gridCol w="7463500">
                  <a:extLst>
                    <a:ext uri="{9D8B030D-6E8A-4147-A177-3AD203B41FA5}">
                      <a16:colId xmlns:a16="http://schemas.microsoft.com/office/drawing/2014/main" val="4224555512"/>
                    </a:ext>
                  </a:extLst>
                </a:gridCol>
              </a:tblGrid>
              <a:tr h="271985">
                <a:tc>
                  <a:txBody>
                    <a:bodyPr/>
                    <a:lstStyle/>
                    <a:p>
                      <a:r>
                        <a:rPr lang="en-GB" sz="1400"/>
                        <a:t>Redeploy</a:t>
                      </a:r>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rgbClr val="E21683"/>
                    </a:solidFill>
                  </a:tcPr>
                </a:tc>
                <a:extLst>
                  <a:ext uri="{0D108BD9-81ED-4DB2-BD59-A6C34878D82A}">
                    <a16:rowId xmlns:a16="http://schemas.microsoft.com/office/drawing/2014/main" val="1624482448"/>
                  </a:ext>
                </a:extLst>
              </a:tr>
              <a:tr h="671003">
                <a:tc>
                  <a:txBody>
                    <a:bodyPr/>
                    <a:lstStyle/>
                    <a:p>
                      <a:r>
                        <a:rPr lang="en-GB" sz="1100" i="1"/>
                        <a:t>Summarise Key Roles and Skills to be redeployed…</a:t>
                      </a:r>
                    </a:p>
                    <a:p>
                      <a:endParaRPr lang="en-GB" sz="1100" i="1"/>
                    </a:p>
                    <a:p>
                      <a:pPr marL="0" indent="0">
                        <a:lnSpc>
                          <a:spcPct val="100000"/>
                        </a:lnSpc>
                        <a:spcBef>
                          <a:spcPts val="0"/>
                        </a:spcBef>
                        <a:spcAft>
                          <a:spcPts val="600"/>
                        </a:spcAft>
                        <a:buFont typeface="Arial" panose="020B0604020202020204" pitchFamily="34" charset="0"/>
                        <a:buNone/>
                      </a:pPr>
                      <a:endParaRPr lang="en-GB" sz="1100" i="1"/>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noFill/>
                  </a:tcPr>
                </a:tc>
                <a:extLst>
                  <a:ext uri="{0D108BD9-81ED-4DB2-BD59-A6C34878D82A}">
                    <a16:rowId xmlns:a16="http://schemas.microsoft.com/office/drawing/2014/main" val="4149363903"/>
                  </a:ext>
                </a:extLst>
              </a:tr>
            </a:tbl>
          </a:graphicData>
        </a:graphic>
      </p:graphicFrame>
    </p:spTree>
    <p:extLst>
      <p:ext uri="{BB962C8B-B14F-4D97-AF65-F5344CB8AC3E}">
        <p14:creationId xmlns:p14="http://schemas.microsoft.com/office/powerpoint/2010/main" val="1565198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C0E1572-EE0E-4D2C-BF1D-4D105F3E9E89}"/>
              </a:ext>
            </a:extLst>
          </p:cNvPr>
          <p:cNvSpPr txBox="1">
            <a:spLocks noChangeArrowheads="1"/>
          </p:cNvSpPr>
          <p:nvPr/>
        </p:nvSpPr>
        <p:spPr bwMode="auto">
          <a:xfrm>
            <a:off x="376517" y="259318"/>
            <a:ext cx="8453144"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57040" rtl="0" eaLnBrk="1" fontAlgn="base" hangingPunct="1">
              <a:spcBef>
                <a:spcPct val="0"/>
              </a:spcBef>
              <a:spcAft>
                <a:spcPct val="0"/>
              </a:spcAft>
              <a:tabLst>
                <a:tab pos="288469" algn="l"/>
              </a:tabLst>
              <a:defRPr sz="2000" b="1" baseline="0">
                <a:solidFill>
                  <a:schemeClr val="tx2"/>
                </a:solidFill>
                <a:latin typeface="+mj-lt"/>
                <a:ea typeface="Arial Unicode MS" pitchFamily="34" charset="-128"/>
                <a:cs typeface="Arial Unicode MS" pitchFamily="34" charset="-128"/>
              </a:defRPr>
            </a:lvl1pPr>
            <a:lvl2pPr algn="l" defTabSz="957040" rtl="0" eaLnBrk="1" fontAlgn="base" hangingPunct="1">
              <a:spcBef>
                <a:spcPct val="0"/>
              </a:spcBef>
              <a:spcAft>
                <a:spcPct val="0"/>
              </a:spcAft>
              <a:defRPr sz="2000" b="1">
                <a:solidFill>
                  <a:schemeClr val="tx2"/>
                </a:solidFill>
                <a:latin typeface="Arial" charset="0"/>
              </a:defRPr>
            </a:lvl2pPr>
            <a:lvl3pPr algn="l" defTabSz="957040" rtl="0" eaLnBrk="1" fontAlgn="base" hangingPunct="1">
              <a:spcBef>
                <a:spcPct val="0"/>
              </a:spcBef>
              <a:spcAft>
                <a:spcPct val="0"/>
              </a:spcAft>
              <a:defRPr sz="2000" b="1">
                <a:solidFill>
                  <a:schemeClr val="tx2"/>
                </a:solidFill>
                <a:latin typeface="Arial" charset="0"/>
              </a:defRPr>
            </a:lvl3pPr>
            <a:lvl4pPr algn="l" defTabSz="957040" rtl="0" eaLnBrk="1" fontAlgn="base" hangingPunct="1">
              <a:spcBef>
                <a:spcPct val="0"/>
              </a:spcBef>
              <a:spcAft>
                <a:spcPct val="0"/>
              </a:spcAft>
              <a:defRPr sz="2000" b="1">
                <a:solidFill>
                  <a:schemeClr val="tx2"/>
                </a:solidFill>
                <a:latin typeface="Arial" charset="0"/>
              </a:defRPr>
            </a:lvl4pPr>
            <a:lvl5pPr algn="l" defTabSz="957040" rtl="0" eaLnBrk="1" fontAlgn="base" hangingPunct="1">
              <a:spcBef>
                <a:spcPct val="0"/>
              </a:spcBef>
              <a:spcAft>
                <a:spcPct val="0"/>
              </a:spcAft>
              <a:defRPr sz="2000" b="1">
                <a:solidFill>
                  <a:schemeClr val="tx2"/>
                </a:solidFill>
                <a:latin typeface="Arial" charset="0"/>
              </a:defRPr>
            </a:lvl5pPr>
            <a:lvl6pPr marL="488701" algn="l" defTabSz="957040" rtl="0" eaLnBrk="1" fontAlgn="base" hangingPunct="1">
              <a:spcBef>
                <a:spcPct val="0"/>
              </a:spcBef>
              <a:spcAft>
                <a:spcPct val="0"/>
              </a:spcAft>
              <a:defRPr sz="2000" b="1">
                <a:solidFill>
                  <a:schemeClr val="tx2"/>
                </a:solidFill>
                <a:latin typeface="Arial" charset="0"/>
              </a:defRPr>
            </a:lvl6pPr>
            <a:lvl7pPr marL="977402" algn="l" defTabSz="957040" rtl="0" eaLnBrk="1" fontAlgn="base" hangingPunct="1">
              <a:spcBef>
                <a:spcPct val="0"/>
              </a:spcBef>
              <a:spcAft>
                <a:spcPct val="0"/>
              </a:spcAft>
              <a:defRPr sz="2000" b="1">
                <a:solidFill>
                  <a:schemeClr val="tx2"/>
                </a:solidFill>
                <a:latin typeface="Arial" charset="0"/>
              </a:defRPr>
            </a:lvl7pPr>
            <a:lvl8pPr marL="1466103" algn="l" defTabSz="957040" rtl="0" eaLnBrk="1" fontAlgn="base" hangingPunct="1">
              <a:spcBef>
                <a:spcPct val="0"/>
              </a:spcBef>
              <a:spcAft>
                <a:spcPct val="0"/>
              </a:spcAft>
              <a:defRPr sz="2000" b="1">
                <a:solidFill>
                  <a:schemeClr val="tx2"/>
                </a:solidFill>
                <a:latin typeface="Arial" charset="0"/>
              </a:defRPr>
            </a:lvl8pPr>
            <a:lvl9pPr marL="1954804" algn="l" defTabSz="957040" rtl="0" eaLnBrk="1" fontAlgn="base" hangingPunct="1">
              <a:spcBef>
                <a:spcPct val="0"/>
              </a:spcBef>
              <a:spcAft>
                <a:spcPct val="0"/>
              </a:spcAft>
              <a:defRPr sz="2000" b="1">
                <a:solidFill>
                  <a:schemeClr val="tx2"/>
                </a:solidFill>
                <a:latin typeface="Arial" charset="0"/>
              </a:defRPr>
            </a:lvl9pPr>
          </a:lstStyle>
          <a:p>
            <a:pPr marL="0" marR="0" lvl="0" indent="0" algn="l" defTabSz="957040" rtl="0" eaLnBrk="1" fontAlgn="base" latinLnBrk="0" hangingPunct="1">
              <a:lnSpc>
                <a:spcPct val="100000"/>
              </a:lnSpc>
              <a:spcBef>
                <a:spcPct val="0"/>
              </a:spcBef>
              <a:spcAft>
                <a:spcPct val="0"/>
              </a:spcAft>
              <a:buClrTx/>
              <a:buSzTx/>
              <a:buFontTx/>
              <a:buNone/>
              <a:tabLst>
                <a:tab pos="288469" algn="l"/>
              </a:tabLst>
              <a:defRPr/>
            </a:pPr>
            <a:r>
              <a:rPr kumimoji="0" lang="en-US" altLang="en-US" sz="2400" b="1" i="0" u="none" strike="noStrike" kern="1200" cap="none" spc="0" normalizeH="0" baseline="0" noProof="0">
                <a:ln>
                  <a:noFill/>
                </a:ln>
                <a:solidFill>
                  <a:srgbClr val="4A4B4E"/>
                </a:solidFill>
                <a:effectLst/>
                <a:uLnTx/>
                <a:uFillTx/>
                <a:latin typeface="Avenir Next LT Pro"/>
                <a:ea typeface="Arial Unicode MS" pitchFamily="34" charset="-128"/>
                <a:cs typeface="Calibri"/>
              </a:rPr>
              <a:t>Skills</a:t>
            </a:r>
            <a:r>
              <a:rPr kumimoji="0" lang="en-US" altLang="en-US" sz="2000" b="1" i="0" u="none" strike="noStrike" kern="0" cap="none" spc="0" normalizeH="0" baseline="0" noProof="0">
                <a:ln>
                  <a:noFill/>
                </a:ln>
                <a:solidFill>
                  <a:srgbClr val="E21683"/>
                </a:solidFill>
                <a:effectLst/>
                <a:uLnTx/>
                <a:uFillTx/>
                <a:latin typeface="Arial"/>
                <a:ea typeface="Arial Unicode MS" pitchFamily="34" charset="-128"/>
              </a:rPr>
              <a:t> </a:t>
            </a:r>
            <a:r>
              <a:rPr kumimoji="0" lang="en-US" altLang="en-US" sz="2400" b="1" i="0" u="none" strike="noStrike" kern="1200" cap="none" spc="0" normalizeH="0" baseline="0" noProof="0">
                <a:ln>
                  <a:noFill/>
                </a:ln>
                <a:solidFill>
                  <a:srgbClr val="4A4B4E"/>
                </a:solidFill>
                <a:effectLst/>
                <a:uLnTx/>
                <a:uFillTx/>
                <a:latin typeface="Avenir Next LT Pro"/>
                <a:ea typeface="Arial Unicode MS" pitchFamily="34" charset="-128"/>
                <a:cs typeface="Calibri"/>
              </a:rPr>
              <a:t>Action Plan – Action Plan</a:t>
            </a:r>
          </a:p>
          <a:p>
            <a:pPr marL="0" marR="0" lvl="0" indent="0" algn="l" defTabSz="957040" rtl="0" eaLnBrk="1" fontAlgn="base" latinLnBrk="0" hangingPunct="1">
              <a:lnSpc>
                <a:spcPct val="100000"/>
              </a:lnSpc>
              <a:spcBef>
                <a:spcPct val="0"/>
              </a:spcBef>
              <a:spcAft>
                <a:spcPct val="0"/>
              </a:spcAft>
              <a:buClrTx/>
              <a:buSzTx/>
              <a:buFontTx/>
              <a:buNone/>
              <a:tabLst>
                <a:tab pos="288469" algn="l"/>
              </a:tabLst>
              <a:defRPr/>
            </a:pPr>
            <a:r>
              <a:rPr kumimoji="0" lang="en-US" altLang="en-US" sz="2400" b="1" i="0" u="none" strike="noStrike" kern="1200" cap="none" spc="0" normalizeH="0" baseline="0" noProof="0">
                <a:ln>
                  <a:noFill/>
                </a:ln>
                <a:solidFill>
                  <a:srgbClr val="4A4B4E"/>
                </a:solidFill>
                <a:effectLst/>
                <a:uLnTx/>
                <a:uFillTx/>
                <a:latin typeface="Avenir Next LT Pro"/>
                <a:ea typeface="Arial Unicode MS" pitchFamily="34" charset="-128"/>
                <a:cs typeface="Calibri"/>
              </a:rPr>
              <a:t>[Name of Business Area]</a:t>
            </a:r>
          </a:p>
        </p:txBody>
      </p:sp>
      <p:graphicFrame>
        <p:nvGraphicFramePr>
          <p:cNvPr id="6" name="Table 2">
            <a:extLst>
              <a:ext uri="{FF2B5EF4-FFF2-40B4-BE49-F238E27FC236}">
                <a16:creationId xmlns:a16="http://schemas.microsoft.com/office/drawing/2014/main" id="{3B09D1AE-B66B-4787-AE0F-F0119E7A7960}"/>
              </a:ext>
            </a:extLst>
          </p:cNvPr>
          <p:cNvGraphicFramePr>
            <a:graphicFrameLocks noGrp="1"/>
          </p:cNvGraphicFramePr>
          <p:nvPr/>
        </p:nvGraphicFramePr>
        <p:xfrm>
          <a:off x="376517" y="2987453"/>
          <a:ext cx="11259475" cy="2194188"/>
        </p:xfrm>
        <a:graphic>
          <a:graphicData uri="http://schemas.openxmlformats.org/drawingml/2006/table">
            <a:tbl>
              <a:tblPr firstRow="1" bandRow="1">
                <a:tableStyleId>{5C22544A-7EE6-4342-B048-85BDC9FD1C3A}</a:tableStyleId>
              </a:tblPr>
              <a:tblGrid>
                <a:gridCol w="437399">
                  <a:extLst>
                    <a:ext uri="{9D8B030D-6E8A-4147-A177-3AD203B41FA5}">
                      <a16:colId xmlns:a16="http://schemas.microsoft.com/office/drawing/2014/main" val="866950200"/>
                    </a:ext>
                  </a:extLst>
                </a:gridCol>
                <a:gridCol w="6621864">
                  <a:extLst>
                    <a:ext uri="{9D8B030D-6E8A-4147-A177-3AD203B41FA5}">
                      <a16:colId xmlns:a16="http://schemas.microsoft.com/office/drawing/2014/main" val="4224555512"/>
                    </a:ext>
                  </a:extLst>
                </a:gridCol>
                <a:gridCol w="1446963">
                  <a:extLst>
                    <a:ext uri="{9D8B030D-6E8A-4147-A177-3AD203B41FA5}">
                      <a16:colId xmlns:a16="http://schemas.microsoft.com/office/drawing/2014/main" val="243151716"/>
                    </a:ext>
                  </a:extLst>
                </a:gridCol>
                <a:gridCol w="1467059">
                  <a:extLst>
                    <a:ext uri="{9D8B030D-6E8A-4147-A177-3AD203B41FA5}">
                      <a16:colId xmlns:a16="http://schemas.microsoft.com/office/drawing/2014/main" val="2148568068"/>
                    </a:ext>
                  </a:extLst>
                </a:gridCol>
                <a:gridCol w="1286190">
                  <a:extLst>
                    <a:ext uri="{9D8B030D-6E8A-4147-A177-3AD203B41FA5}">
                      <a16:colId xmlns:a16="http://schemas.microsoft.com/office/drawing/2014/main" val="2851629687"/>
                    </a:ext>
                  </a:extLst>
                </a:gridCol>
              </a:tblGrid>
              <a:tr h="0">
                <a:tc gridSpan="2">
                  <a:txBody>
                    <a:bodyPr/>
                    <a:lstStyle/>
                    <a:p>
                      <a:r>
                        <a:rPr lang="en-GB" sz="1400"/>
                        <a:t>Buy Actions</a:t>
                      </a:r>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rgbClr val="E21683"/>
                    </a:solidFill>
                  </a:tcPr>
                </a:tc>
                <a:tc hMerge="1">
                  <a:txBody>
                    <a:bodyPr/>
                    <a:lstStyle/>
                    <a:p>
                      <a:r>
                        <a:rPr lang="en-GB" sz="1400"/>
                        <a:t>Build Actions</a:t>
                      </a:r>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rgbClr val="E21683"/>
                    </a:solidFill>
                  </a:tcPr>
                </a:tc>
                <a:tc>
                  <a:txBody>
                    <a:bodyPr/>
                    <a:lstStyle/>
                    <a:p>
                      <a:pPr algn="ctr" fontAlgn="b"/>
                      <a:r>
                        <a:rPr lang="en-GB" sz="1100" b="1" i="0" u="none" strike="noStrike">
                          <a:solidFill>
                            <a:srgbClr val="FFFFFF"/>
                          </a:solidFill>
                          <a:effectLst/>
                          <a:latin typeface="Calibri" panose="020F0502020204030204" pitchFamily="34" charset="0"/>
                        </a:rPr>
                        <a:t>Short Term Action</a:t>
                      </a:r>
                    </a:p>
                  </a:txBody>
                  <a:tcPr marL="72000" marR="72000" marT="36000" marB="36000" anchor="ct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rgbClr val="E21683"/>
                    </a:solidFill>
                  </a:tcPr>
                </a:tc>
                <a:tc>
                  <a:txBody>
                    <a:bodyPr/>
                    <a:lstStyle/>
                    <a:p>
                      <a:pPr algn="ctr" fontAlgn="b"/>
                      <a:r>
                        <a:rPr lang="en-GB" sz="1100" b="1" i="0" u="none" strike="noStrike">
                          <a:solidFill>
                            <a:srgbClr val="FFFFFF"/>
                          </a:solidFill>
                          <a:effectLst/>
                          <a:latin typeface="Calibri" panose="020F0502020204030204" pitchFamily="34" charset="0"/>
                        </a:rPr>
                        <a:t>Medium Term Action</a:t>
                      </a:r>
                    </a:p>
                  </a:txBody>
                  <a:tcPr marL="72000" marR="72000" marT="36000" marB="36000" anchor="ct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rgbClr val="E21683"/>
                    </a:solidFill>
                  </a:tcPr>
                </a:tc>
                <a:tc>
                  <a:txBody>
                    <a:bodyPr/>
                    <a:lstStyle/>
                    <a:p>
                      <a:pPr algn="ctr" fontAlgn="b"/>
                      <a:r>
                        <a:rPr lang="en-GB" sz="1100" b="1" i="0" u="none" strike="noStrike">
                          <a:solidFill>
                            <a:srgbClr val="FFFFFF"/>
                          </a:solidFill>
                          <a:effectLst/>
                          <a:latin typeface="Calibri" panose="020F0502020204030204" pitchFamily="34" charset="0"/>
                        </a:rPr>
                        <a:t>Long Term Action</a:t>
                      </a:r>
                    </a:p>
                  </a:txBody>
                  <a:tcPr marL="72000" marR="72000" marT="36000" marB="36000" anchor="ct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rgbClr val="E21683"/>
                    </a:solidFill>
                  </a:tcPr>
                </a:tc>
                <a:extLst>
                  <a:ext uri="{0D108BD9-81ED-4DB2-BD59-A6C34878D82A}">
                    <a16:rowId xmlns:a16="http://schemas.microsoft.com/office/drawing/2014/main" val="1624482448"/>
                  </a:ext>
                </a:extLst>
              </a:tr>
              <a:tr h="629796">
                <a:tc>
                  <a:txBody>
                    <a:bodyPr/>
                    <a:lstStyle/>
                    <a:p>
                      <a:pPr algn="ctr"/>
                      <a:r>
                        <a:rPr lang="en-GB" sz="1100" b="1" i="0">
                          <a:solidFill>
                            <a:schemeClr val="bg1"/>
                          </a:solidFill>
                        </a:rPr>
                        <a:t>1</a:t>
                      </a:r>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chemeClr val="bg1">
                        <a:lumMod val="75000"/>
                      </a:schemeClr>
                    </a:solidFill>
                  </a:tcPr>
                </a:tc>
                <a:tc>
                  <a:txBody>
                    <a:bodyPr/>
                    <a:lstStyle/>
                    <a:p>
                      <a:r>
                        <a:rPr lang="en-GB" sz="1100" b="1" i="1"/>
                        <a:t>Action Title </a:t>
                      </a:r>
                      <a:r>
                        <a:rPr lang="en-GB" sz="1100" i="1"/>
                        <a:t>– Description of action</a:t>
                      </a:r>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noFill/>
                  </a:tcPr>
                </a:tc>
                <a:tc>
                  <a:txBody>
                    <a:bodyPr/>
                    <a:lstStyle/>
                    <a:p>
                      <a:pPr algn="ctr"/>
                      <a:r>
                        <a:rPr lang="en-GB" sz="1100" i="1">
                          <a:solidFill>
                            <a:schemeClr val="bg1"/>
                          </a:solidFill>
                        </a:rPr>
                        <a:t>Q1 2021</a:t>
                      </a:r>
                    </a:p>
                  </a:txBody>
                  <a:tcPr anchor="ct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rgbClr val="D21478"/>
                    </a:solidFill>
                  </a:tcPr>
                </a:tc>
                <a:tc>
                  <a:txBody>
                    <a:bodyPr/>
                    <a:lstStyle/>
                    <a:p>
                      <a:pPr algn="ctr"/>
                      <a:endParaRPr lang="en-GB" sz="1100" i="1"/>
                    </a:p>
                  </a:txBody>
                  <a:tcPr anchor="ct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noFill/>
                  </a:tcPr>
                </a:tc>
                <a:tc>
                  <a:txBody>
                    <a:bodyPr/>
                    <a:lstStyle/>
                    <a:p>
                      <a:pPr algn="ctr"/>
                      <a:endParaRPr lang="en-GB" sz="1100" i="1"/>
                    </a:p>
                  </a:txBody>
                  <a:tcPr anchor="ct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noFill/>
                  </a:tcPr>
                </a:tc>
                <a:extLst>
                  <a:ext uri="{0D108BD9-81ED-4DB2-BD59-A6C34878D82A}">
                    <a16:rowId xmlns:a16="http://schemas.microsoft.com/office/drawing/2014/main" val="4149363903"/>
                  </a:ext>
                </a:extLst>
              </a:tr>
              <a:tr h="629796">
                <a:tc>
                  <a:txBody>
                    <a:bodyPr/>
                    <a:lstStyle/>
                    <a:p>
                      <a:pPr algn="ctr"/>
                      <a:r>
                        <a:rPr lang="en-GB" sz="1100" b="1" i="0">
                          <a:solidFill>
                            <a:schemeClr val="bg1"/>
                          </a:solidFill>
                        </a:rPr>
                        <a:t>2</a:t>
                      </a:r>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i="1"/>
                        <a:t>Action Title </a:t>
                      </a:r>
                      <a:r>
                        <a:rPr lang="en-GB" sz="1100" i="1"/>
                        <a:t>– Description of action</a:t>
                      </a:r>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i="1">
                          <a:solidFill>
                            <a:schemeClr val="bg1"/>
                          </a:solidFill>
                        </a:rPr>
                        <a:t>Q1 2021</a:t>
                      </a:r>
                    </a:p>
                  </a:txBody>
                  <a:tcPr anchor="ct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rgbClr val="D21478"/>
                    </a:solidFill>
                  </a:tcPr>
                </a:tc>
                <a:tc>
                  <a:txBody>
                    <a:bodyPr/>
                    <a:lstStyle/>
                    <a:p>
                      <a:pPr algn="ctr"/>
                      <a:endParaRPr lang="en-GB" sz="1100" i="1"/>
                    </a:p>
                  </a:txBody>
                  <a:tcPr anchor="ct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rgbClr val="FFFFFF"/>
                    </a:solidFill>
                  </a:tcPr>
                </a:tc>
                <a:tc>
                  <a:txBody>
                    <a:bodyPr/>
                    <a:lstStyle/>
                    <a:p>
                      <a:pPr algn="ctr"/>
                      <a:endParaRPr lang="en-GB" sz="1100" i="1"/>
                    </a:p>
                  </a:txBody>
                  <a:tcPr anchor="ct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noFill/>
                  </a:tcPr>
                </a:tc>
                <a:extLst>
                  <a:ext uri="{0D108BD9-81ED-4DB2-BD59-A6C34878D82A}">
                    <a16:rowId xmlns:a16="http://schemas.microsoft.com/office/drawing/2014/main" val="2423004581"/>
                  </a:ext>
                </a:extLst>
              </a:tr>
              <a:tr h="629796">
                <a:tc>
                  <a:txBody>
                    <a:bodyPr/>
                    <a:lstStyle/>
                    <a:p>
                      <a:pPr algn="ctr"/>
                      <a:r>
                        <a:rPr lang="en-GB" sz="1100" b="1" i="0">
                          <a:solidFill>
                            <a:schemeClr val="bg1"/>
                          </a:solidFill>
                        </a:rPr>
                        <a:t>3</a:t>
                      </a:r>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i="1"/>
                        <a:t>Action Title </a:t>
                      </a:r>
                      <a:r>
                        <a:rPr lang="en-GB" sz="1100" i="1"/>
                        <a:t>– Description of action</a:t>
                      </a:r>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noFill/>
                  </a:tcPr>
                </a:tc>
                <a:tc>
                  <a:txBody>
                    <a:bodyPr/>
                    <a:lstStyle/>
                    <a:p>
                      <a:pPr algn="ctr"/>
                      <a:endParaRPr lang="en-GB" sz="1100" i="1"/>
                    </a:p>
                  </a:txBody>
                  <a:tcPr anchor="ct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noFill/>
                  </a:tcPr>
                </a:tc>
                <a:tc>
                  <a:txBody>
                    <a:bodyPr/>
                    <a:lstStyle/>
                    <a:p>
                      <a:pPr algn="ctr"/>
                      <a:endParaRPr lang="en-GB" sz="1100" i="1"/>
                    </a:p>
                  </a:txBody>
                  <a:tcPr anchor="ct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rgbClr val="F381BD"/>
                    </a:solidFill>
                  </a:tcPr>
                </a:tc>
                <a:tc>
                  <a:txBody>
                    <a:bodyPr/>
                    <a:lstStyle/>
                    <a:p>
                      <a:pPr algn="ctr"/>
                      <a:endParaRPr lang="en-GB" sz="1100" i="1"/>
                    </a:p>
                  </a:txBody>
                  <a:tcPr anchor="ct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noFill/>
                  </a:tcPr>
                </a:tc>
                <a:extLst>
                  <a:ext uri="{0D108BD9-81ED-4DB2-BD59-A6C34878D82A}">
                    <a16:rowId xmlns:a16="http://schemas.microsoft.com/office/drawing/2014/main" val="1606063557"/>
                  </a:ext>
                </a:extLst>
              </a:tr>
            </a:tbl>
          </a:graphicData>
        </a:graphic>
      </p:graphicFrame>
      <p:sp>
        <p:nvSpPr>
          <p:cNvPr id="10" name="TextBox 9">
            <a:extLst>
              <a:ext uri="{FF2B5EF4-FFF2-40B4-BE49-F238E27FC236}">
                <a16:creationId xmlns:a16="http://schemas.microsoft.com/office/drawing/2014/main" id="{93E07519-7644-40CA-9FB8-84BE826203F8}"/>
              </a:ext>
            </a:extLst>
          </p:cNvPr>
          <p:cNvSpPr txBox="1"/>
          <p:nvPr/>
        </p:nvSpPr>
        <p:spPr>
          <a:xfrm>
            <a:off x="9110159" y="259318"/>
            <a:ext cx="2173415"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1" u="none" strike="noStrike" kern="1200" cap="none" spc="0" normalizeH="0" baseline="0" noProof="0">
                <a:ln>
                  <a:noFill/>
                </a:ln>
                <a:solidFill>
                  <a:prstClr val="white">
                    <a:lumMod val="50000"/>
                  </a:prstClr>
                </a:solidFill>
                <a:effectLst/>
                <a:uLnTx/>
                <a:uFillTx/>
                <a:latin typeface="Calibri" panose="020F0502020204030204"/>
                <a:ea typeface="+mn-ea"/>
                <a:cs typeface="+mn-cs"/>
              </a:rPr>
              <a:t>- TEMPLATE - </a:t>
            </a:r>
          </a:p>
        </p:txBody>
      </p:sp>
      <p:graphicFrame>
        <p:nvGraphicFramePr>
          <p:cNvPr id="8" name="Table 7">
            <a:extLst>
              <a:ext uri="{FF2B5EF4-FFF2-40B4-BE49-F238E27FC236}">
                <a16:creationId xmlns:a16="http://schemas.microsoft.com/office/drawing/2014/main" id="{EEBEAB17-70F4-45C1-82E2-0AC5A3C3C95F}"/>
              </a:ext>
            </a:extLst>
          </p:cNvPr>
          <p:cNvGraphicFramePr>
            <a:graphicFrameLocks noGrp="1"/>
          </p:cNvGraphicFramePr>
          <p:nvPr/>
        </p:nvGraphicFramePr>
        <p:xfrm>
          <a:off x="376517" y="1554668"/>
          <a:ext cx="11259474" cy="718920"/>
        </p:xfrm>
        <a:graphic>
          <a:graphicData uri="http://schemas.openxmlformats.org/drawingml/2006/table">
            <a:tbl>
              <a:tblPr/>
              <a:tblGrid>
                <a:gridCol w="4575923">
                  <a:extLst>
                    <a:ext uri="{9D8B030D-6E8A-4147-A177-3AD203B41FA5}">
                      <a16:colId xmlns:a16="http://schemas.microsoft.com/office/drawing/2014/main" val="2285230366"/>
                    </a:ext>
                  </a:extLst>
                </a:gridCol>
                <a:gridCol w="1271506">
                  <a:extLst>
                    <a:ext uri="{9D8B030D-6E8A-4147-A177-3AD203B41FA5}">
                      <a16:colId xmlns:a16="http://schemas.microsoft.com/office/drawing/2014/main" val="1528053326"/>
                    </a:ext>
                  </a:extLst>
                </a:gridCol>
                <a:gridCol w="1467119">
                  <a:extLst>
                    <a:ext uri="{9D8B030D-6E8A-4147-A177-3AD203B41FA5}">
                      <a16:colId xmlns:a16="http://schemas.microsoft.com/office/drawing/2014/main" val="812841991"/>
                    </a:ext>
                  </a:extLst>
                </a:gridCol>
                <a:gridCol w="1401915">
                  <a:extLst>
                    <a:ext uri="{9D8B030D-6E8A-4147-A177-3AD203B41FA5}">
                      <a16:colId xmlns:a16="http://schemas.microsoft.com/office/drawing/2014/main" val="2690517995"/>
                    </a:ext>
                  </a:extLst>
                </a:gridCol>
                <a:gridCol w="2543011">
                  <a:extLst>
                    <a:ext uri="{9D8B030D-6E8A-4147-A177-3AD203B41FA5}">
                      <a16:colId xmlns:a16="http://schemas.microsoft.com/office/drawing/2014/main" val="1283005446"/>
                    </a:ext>
                  </a:extLst>
                </a:gridCol>
              </a:tblGrid>
              <a:tr h="138463">
                <a:tc>
                  <a:txBody>
                    <a:bodyPr/>
                    <a:lstStyle/>
                    <a:p>
                      <a:pPr algn="l" fontAlgn="b"/>
                      <a:endParaRPr lang="en-GB" sz="1100" b="0" i="0" u="none" strike="noStrike">
                        <a:solidFill>
                          <a:srgbClr val="000000"/>
                        </a:solidFill>
                        <a:effectLst/>
                        <a:latin typeface="Calibri" panose="020F0502020204030204" pitchFamily="34" charset="0"/>
                      </a:endParaRPr>
                    </a:p>
                  </a:txBody>
                  <a:tcPr marL="72000" marR="72000" marT="36000" marB="3600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3">
                  <a:txBody>
                    <a:bodyPr/>
                    <a:lstStyle/>
                    <a:p>
                      <a:pPr algn="ctr" fontAlgn="b"/>
                      <a:r>
                        <a:rPr lang="en-GB" sz="1100" b="1" i="0" u="none" strike="noStrike">
                          <a:solidFill>
                            <a:srgbClr val="FFFFFF"/>
                          </a:solidFill>
                          <a:effectLst/>
                          <a:latin typeface="Calibri" panose="020F0502020204030204" pitchFamily="34" charset="0"/>
                        </a:rPr>
                        <a:t>Time Period</a:t>
                      </a:r>
                    </a:p>
                  </a:txBody>
                  <a:tcPr marL="72000" marR="72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1683"/>
                    </a:solidFill>
                  </a:tcPr>
                </a:tc>
                <a:tc hMerge="1">
                  <a:txBody>
                    <a:bodyPr/>
                    <a:lstStyle/>
                    <a:p>
                      <a:endParaRPr lang="en-GB"/>
                    </a:p>
                  </a:txBody>
                  <a:tcPr/>
                </a:tc>
                <a:tc h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72000" marR="72000" marT="36000" marB="3600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0226585"/>
                  </a:ext>
                </a:extLst>
              </a:tr>
              <a:tr h="138463">
                <a:tc>
                  <a:txBody>
                    <a:bodyPr/>
                    <a:lstStyle/>
                    <a:p>
                      <a:pPr algn="l" fontAlgn="b"/>
                      <a:r>
                        <a:rPr lang="en-GB" sz="1100" b="1" i="0" u="none" strike="noStrike">
                          <a:solidFill>
                            <a:srgbClr val="FFFFFF"/>
                          </a:solidFill>
                          <a:effectLst/>
                          <a:latin typeface="Calibri" panose="020F0502020204030204" pitchFamily="34" charset="0"/>
                        </a:rPr>
                        <a:t>Action Type</a:t>
                      </a:r>
                    </a:p>
                  </a:txBody>
                  <a:tcPr marL="72000" marR="72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1683"/>
                    </a:solidFill>
                  </a:tcPr>
                </a:tc>
                <a:tc>
                  <a:txBody>
                    <a:bodyPr/>
                    <a:lstStyle/>
                    <a:p>
                      <a:pPr algn="r" fontAlgn="b"/>
                      <a:r>
                        <a:rPr lang="en-GB" sz="1100" b="1" i="0" u="none" strike="noStrike">
                          <a:solidFill>
                            <a:srgbClr val="FFFFFF"/>
                          </a:solidFill>
                          <a:effectLst/>
                          <a:latin typeface="Calibri" panose="020F0502020204030204" pitchFamily="34" charset="0"/>
                        </a:rPr>
                        <a:t>Short Term (&lt; 1yr)</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1683"/>
                    </a:solidFill>
                  </a:tcPr>
                </a:tc>
                <a:tc>
                  <a:txBody>
                    <a:bodyPr/>
                    <a:lstStyle/>
                    <a:p>
                      <a:pPr algn="r" fontAlgn="b"/>
                      <a:r>
                        <a:rPr lang="en-GB" sz="1100" b="1" i="0" u="none" strike="noStrike">
                          <a:solidFill>
                            <a:srgbClr val="FFFFFF"/>
                          </a:solidFill>
                          <a:effectLst/>
                          <a:latin typeface="Calibri" panose="020F0502020204030204" pitchFamily="34" charset="0"/>
                        </a:rPr>
                        <a:t>Medium Term (2-3 </a:t>
                      </a:r>
                      <a:r>
                        <a:rPr lang="en-GB" sz="1100" b="1" i="0" u="none" strike="noStrike" err="1">
                          <a:solidFill>
                            <a:srgbClr val="FFFFFF"/>
                          </a:solidFill>
                          <a:effectLst/>
                          <a:latin typeface="Calibri" panose="020F0502020204030204" pitchFamily="34" charset="0"/>
                        </a:rPr>
                        <a:t>yr</a:t>
                      </a:r>
                      <a:r>
                        <a:rPr lang="en-GB" sz="1100" b="1" i="0" u="none" strike="noStrike">
                          <a:solidFill>
                            <a:srgbClr val="FFFFFF"/>
                          </a:solidFill>
                          <a:effectLst/>
                          <a:latin typeface="Calibri" panose="020F0502020204030204" pitchFamily="34" charset="0"/>
                        </a:rPr>
                        <a:t>)</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1683"/>
                    </a:solidFill>
                  </a:tcPr>
                </a:tc>
                <a:tc>
                  <a:txBody>
                    <a:bodyPr/>
                    <a:lstStyle/>
                    <a:p>
                      <a:pPr algn="r" fontAlgn="b"/>
                      <a:r>
                        <a:rPr lang="en-GB" sz="1100" b="1" i="0" u="none" strike="noStrike">
                          <a:solidFill>
                            <a:srgbClr val="FFFFFF"/>
                          </a:solidFill>
                          <a:effectLst/>
                          <a:latin typeface="Calibri" panose="020F0502020204030204" pitchFamily="34" charset="0"/>
                        </a:rPr>
                        <a:t>Long Term (4yr+)</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1683"/>
                    </a:solidFill>
                  </a:tcPr>
                </a:tc>
                <a:tc>
                  <a:txBody>
                    <a:bodyPr/>
                    <a:lstStyle/>
                    <a:p>
                      <a:pPr algn="ctr" fontAlgn="b"/>
                      <a:r>
                        <a:rPr lang="en-GB" sz="1100" b="1" i="0" u="none" strike="noStrike">
                          <a:solidFill>
                            <a:srgbClr val="FFFFFF"/>
                          </a:solidFill>
                          <a:effectLst/>
                          <a:latin typeface="Calibri" panose="020F0502020204030204" pitchFamily="34" charset="0"/>
                        </a:rPr>
                        <a:t>Total Resources Impacted</a:t>
                      </a:r>
                    </a:p>
                  </a:txBody>
                  <a:tcPr marL="72000" marR="72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1683"/>
                    </a:solidFill>
                  </a:tcPr>
                </a:tc>
                <a:extLst>
                  <a:ext uri="{0D108BD9-81ED-4DB2-BD59-A6C34878D82A}">
                    <a16:rowId xmlns:a16="http://schemas.microsoft.com/office/drawing/2014/main" val="3771312133"/>
                  </a:ext>
                </a:extLst>
              </a:tr>
              <a:tr h="138463">
                <a:tc>
                  <a:txBody>
                    <a:bodyPr/>
                    <a:lstStyle/>
                    <a:p>
                      <a:pPr algn="l" fontAlgn="ctr"/>
                      <a:r>
                        <a:rPr lang="en-GB" sz="1100" b="1" i="0" u="none" strike="noStrike">
                          <a:solidFill>
                            <a:srgbClr val="000000"/>
                          </a:solidFill>
                          <a:effectLst/>
                          <a:latin typeface="Calibri" panose="020F0502020204030204" pitchFamily="34" charset="0"/>
                        </a:rPr>
                        <a:t>Buy</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100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50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25</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Calibri" panose="020F0502020204030204" pitchFamily="34" charset="0"/>
                        </a:rPr>
                        <a:t>175</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9103054"/>
                  </a:ext>
                </a:extLst>
              </a:tr>
            </a:tbl>
          </a:graphicData>
        </a:graphic>
      </p:graphicFrame>
    </p:spTree>
    <p:extLst>
      <p:ext uri="{BB962C8B-B14F-4D97-AF65-F5344CB8AC3E}">
        <p14:creationId xmlns:p14="http://schemas.microsoft.com/office/powerpoint/2010/main" val="323941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C0E1572-EE0E-4D2C-BF1D-4D105F3E9E89}"/>
              </a:ext>
            </a:extLst>
          </p:cNvPr>
          <p:cNvSpPr txBox="1">
            <a:spLocks noChangeArrowheads="1"/>
          </p:cNvSpPr>
          <p:nvPr/>
        </p:nvSpPr>
        <p:spPr bwMode="auto">
          <a:xfrm>
            <a:off x="427896" y="286629"/>
            <a:ext cx="8453144"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57040" rtl="0" eaLnBrk="1" fontAlgn="base" hangingPunct="1">
              <a:spcBef>
                <a:spcPct val="0"/>
              </a:spcBef>
              <a:spcAft>
                <a:spcPct val="0"/>
              </a:spcAft>
              <a:tabLst>
                <a:tab pos="288469" algn="l"/>
              </a:tabLst>
              <a:defRPr sz="2000" b="1" baseline="0">
                <a:solidFill>
                  <a:schemeClr val="tx2"/>
                </a:solidFill>
                <a:latin typeface="+mj-lt"/>
                <a:ea typeface="Arial Unicode MS" pitchFamily="34" charset="-128"/>
                <a:cs typeface="Arial Unicode MS" pitchFamily="34" charset="-128"/>
              </a:defRPr>
            </a:lvl1pPr>
            <a:lvl2pPr algn="l" defTabSz="957040" rtl="0" eaLnBrk="1" fontAlgn="base" hangingPunct="1">
              <a:spcBef>
                <a:spcPct val="0"/>
              </a:spcBef>
              <a:spcAft>
                <a:spcPct val="0"/>
              </a:spcAft>
              <a:defRPr sz="2000" b="1">
                <a:solidFill>
                  <a:schemeClr val="tx2"/>
                </a:solidFill>
                <a:latin typeface="Arial" charset="0"/>
              </a:defRPr>
            </a:lvl2pPr>
            <a:lvl3pPr algn="l" defTabSz="957040" rtl="0" eaLnBrk="1" fontAlgn="base" hangingPunct="1">
              <a:spcBef>
                <a:spcPct val="0"/>
              </a:spcBef>
              <a:spcAft>
                <a:spcPct val="0"/>
              </a:spcAft>
              <a:defRPr sz="2000" b="1">
                <a:solidFill>
                  <a:schemeClr val="tx2"/>
                </a:solidFill>
                <a:latin typeface="Arial" charset="0"/>
              </a:defRPr>
            </a:lvl3pPr>
            <a:lvl4pPr algn="l" defTabSz="957040" rtl="0" eaLnBrk="1" fontAlgn="base" hangingPunct="1">
              <a:spcBef>
                <a:spcPct val="0"/>
              </a:spcBef>
              <a:spcAft>
                <a:spcPct val="0"/>
              </a:spcAft>
              <a:defRPr sz="2000" b="1">
                <a:solidFill>
                  <a:schemeClr val="tx2"/>
                </a:solidFill>
                <a:latin typeface="Arial" charset="0"/>
              </a:defRPr>
            </a:lvl4pPr>
            <a:lvl5pPr algn="l" defTabSz="957040" rtl="0" eaLnBrk="1" fontAlgn="base" hangingPunct="1">
              <a:spcBef>
                <a:spcPct val="0"/>
              </a:spcBef>
              <a:spcAft>
                <a:spcPct val="0"/>
              </a:spcAft>
              <a:defRPr sz="2000" b="1">
                <a:solidFill>
                  <a:schemeClr val="tx2"/>
                </a:solidFill>
                <a:latin typeface="Arial" charset="0"/>
              </a:defRPr>
            </a:lvl5pPr>
            <a:lvl6pPr marL="488701" algn="l" defTabSz="957040" rtl="0" eaLnBrk="1" fontAlgn="base" hangingPunct="1">
              <a:spcBef>
                <a:spcPct val="0"/>
              </a:spcBef>
              <a:spcAft>
                <a:spcPct val="0"/>
              </a:spcAft>
              <a:defRPr sz="2000" b="1">
                <a:solidFill>
                  <a:schemeClr val="tx2"/>
                </a:solidFill>
                <a:latin typeface="Arial" charset="0"/>
              </a:defRPr>
            </a:lvl6pPr>
            <a:lvl7pPr marL="977402" algn="l" defTabSz="957040" rtl="0" eaLnBrk="1" fontAlgn="base" hangingPunct="1">
              <a:spcBef>
                <a:spcPct val="0"/>
              </a:spcBef>
              <a:spcAft>
                <a:spcPct val="0"/>
              </a:spcAft>
              <a:defRPr sz="2000" b="1">
                <a:solidFill>
                  <a:schemeClr val="tx2"/>
                </a:solidFill>
                <a:latin typeface="Arial" charset="0"/>
              </a:defRPr>
            </a:lvl7pPr>
            <a:lvl8pPr marL="1466103" algn="l" defTabSz="957040" rtl="0" eaLnBrk="1" fontAlgn="base" hangingPunct="1">
              <a:spcBef>
                <a:spcPct val="0"/>
              </a:spcBef>
              <a:spcAft>
                <a:spcPct val="0"/>
              </a:spcAft>
              <a:defRPr sz="2000" b="1">
                <a:solidFill>
                  <a:schemeClr val="tx2"/>
                </a:solidFill>
                <a:latin typeface="Arial" charset="0"/>
              </a:defRPr>
            </a:lvl8pPr>
            <a:lvl9pPr marL="1954804" algn="l" defTabSz="957040" rtl="0" eaLnBrk="1" fontAlgn="base" hangingPunct="1">
              <a:spcBef>
                <a:spcPct val="0"/>
              </a:spcBef>
              <a:spcAft>
                <a:spcPct val="0"/>
              </a:spcAft>
              <a:defRPr sz="2000" b="1">
                <a:solidFill>
                  <a:schemeClr val="tx2"/>
                </a:solidFill>
                <a:latin typeface="Arial" charset="0"/>
              </a:defRPr>
            </a:lvl9pPr>
          </a:lstStyle>
          <a:p>
            <a:pPr marL="0" marR="0" lvl="0" indent="0" algn="l" defTabSz="957040" rtl="0" eaLnBrk="1" fontAlgn="base" latinLnBrk="0" hangingPunct="1">
              <a:lnSpc>
                <a:spcPct val="100000"/>
              </a:lnSpc>
              <a:spcBef>
                <a:spcPct val="0"/>
              </a:spcBef>
              <a:spcAft>
                <a:spcPct val="0"/>
              </a:spcAft>
              <a:buClrTx/>
              <a:buSzTx/>
              <a:buFontTx/>
              <a:buNone/>
              <a:tabLst>
                <a:tab pos="288469" algn="l"/>
              </a:tabLst>
              <a:defRPr/>
            </a:pPr>
            <a:r>
              <a:rPr kumimoji="0" lang="en-US" altLang="en-US" sz="2400" b="1" i="0" u="none" strike="noStrike" kern="1200" cap="none" spc="0" normalizeH="0" baseline="0" noProof="0">
                <a:ln>
                  <a:noFill/>
                </a:ln>
                <a:solidFill>
                  <a:srgbClr val="4A4B4E"/>
                </a:solidFill>
                <a:effectLst/>
                <a:uLnTx/>
                <a:uFillTx/>
                <a:latin typeface="Avenir Next LT Pro"/>
                <a:ea typeface="Arial Unicode MS" pitchFamily="34" charset="-128"/>
                <a:cs typeface="Calibri"/>
              </a:rPr>
              <a:t>Skills Action Plan – Action Plan for “Build skills” </a:t>
            </a:r>
          </a:p>
          <a:p>
            <a:pPr marL="0" marR="0" lvl="0" indent="0" algn="l" defTabSz="957040" rtl="0" eaLnBrk="1" fontAlgn="base" latinLnBrk="0" hangingPunct="1">
              <a:lnSpc>
                <a:spcPct val="100000"/>
              </a:lnSpc>
              <a:spcBef>
                <a:spcPct val="0"/>
              </a:spcBef>
              <a:spcAft>
                <a:spcPct val="0"/>
              </a:spcAft>
              <a:buClrTx/>
              <a:buSzTx/>
              <a:buFontTx/>
              <a:buNone/>
              <a:tabLst>
                <a:tab pos="288469" algn="l"/>
              </a:tabLst>
              <a:defRPr/>
            </a:pPr>
            <a:r>
              <a:rPr kumimoji="0" lang="en-US" altLang="en-US" sz="2400" b="1" i="0" u="none" strike="noStrike" kern="1200" cap="none" spc="0" normalizeH="0" baseline="0" noProof="0">
                <a:ln>
                  <a:noFill/>
                </a:ln>
                <a:solidFill>
                  <a:srgbClr val="4A4B4E"/>
                </a:solidFill>
                <a:effectLst/>
                <a:uLnTx/>
                <a:uFillTx/>
                <a:latin typeface="Avenir Next LT Pro"/>
                <a:ea typeface="Arial Unicode MS" pitchFamily="34" charset="-128"/>
                <a:cs typeface="Calibri"/>
              </a:rPr>
              <a:t>[Name of Business Area] </a:t>
            </a:r>
            <a:endParaRPr kumimoji="0" lang="en-US" altLang="en-US" sz="1600" b="1" i="0" u="none" strike="noStrike" kern="0" cap="none" spc="0" normalizeH="0" baseline="0" noProof="0">
              <a:ln>
                <a:noFill/>
              </a:ln>
              <a:solidFill>
                <a:prstClr val="black"/>
              </a:solidFill>
              <a:effectLst/>
              <a:uLnTx/>
              <a:uFillTx/>
              <a:latin typeface="Arial"/>
              <a:ea typeface="Arial Unicode MS" pitchFamily="34" charset="-128"/>
            </a:endParaRPr>
          </a:p>
        </p:txBody>
      </p:sp>
      <p:graphicFrame>
        <p:nvGraphicFramePr>
          <p:cNvPr id="6" name="Table 2">
            <a:extLst>
              <a:ext uri="{FF2B5EF4-FFF2-40B4-BE49-F238E27FC236}">
                <a16:creationId xmlns:a16="http://schemas.microsoft.com/office/drawing/2014/main" id="{3B09D1AE-B66B-4787-AE0F-F0119E7A7960}"/>
              </a:ext>
            </a:extLst>
          </p:cNvPr>
          <p:cNvGraphicFramePr>
            <a:graphicFrameLocks noGrp="1"/>
          </p:cNvGraphicFramePr>
          <p:nvPr/>
        </p:nvGraphicFramePr>
        <p:xfrm>
          <a:off x="376518" y="2453196"/>
          <a:ext cx="10925055" cy="3638820"/>
        </p:xfrm>
        <a:graphic>
          <a:graphicData uri="http://schemas.openxmlformats.org/drawingml/2006/table">
            <a:tbl>
              <a:tblPr firstRow="1" bandRow="1">
                <a:tableStyleId>{5C22544A-7EE6-4342-B048-85BDC9FD1C3A}</a:tableStyleId>
              </a:tblPr>
              <a:tblGrid>
                <a:gridCol w="424407">
                  <a:extLst>
                    <a:ext uri="{9D8B030D-6E8A-4147-A177-3AD203B41FA5}">
                      <a16:colId xmlns:a16="http://schemas.microsoft.com/office/drawing/2014/main" val="866950200"/>
                    </a:ext>
                  </a:extLst>
                </a:gridCol>
                <a:gridCol w="6425187">
                  <a:extLst>
                    <a:ext uri="{9D8B030D-6E8A-4147-A177-3AD203B41FA5}">
                      <a16:colId xmlns:a16="http://schemas.microsoft.com/office/drawing/2014/main" val="4224555512"/>
                    </a:ext>
                  </a:extLst>
                </a:gridCol>
                <a:gridCol w="1403987">
                  <a:extLst>
                    <a:ext uri="{9D8B030D-6E8A-4147-A177-3AD203B41FA5}">
                      <a16:colId xmlns:a16="http://schemas.microsoft.com/office/drawing/2014/main" val="243151716"/>
                    </a:ext>
                  </a:extLst>
                </a:gridCol>
                <a:gridCol w="1423486">
                  <a:extLst>
                    <a:ext uri="{9D8B030D-6E8A-4147-A177-3AD203B41FA5}">
                      <a16:colId xmlns:a16="http://schemas.microsoft.com/office/drawing/2014/main" val="2148568068"/>
                    </a:ext>
                  </a:extLst>
                </a:gridCol>
                <a:gridCol w="1247988">
                  <a:extLst>
                    <a:ext uri="{9D8B030D-6E8A-4147-A177-3AD203B41FA5}">
                      <a16:colId xmlns:a16="http://schemas.microsoft.com/office/drawing/2014/main" val="2851629687"/>
                    </a:ext>
                  </a:extLst>
                </a:gridCol>
              </a:tblGrid>
              <a:tr h="295084">
                <a:tc gridSpan="2">
                  <a:txBody>
                    <a:bodyPr/>
                    <a:lstStyle/>
                    <a:p>
                      <a:r>
                        <a:rPr lang="en-GB" sz="1400"/>
                        <a:t>Build Actions</a:t>
                      </a:r>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rgbClr val="E21683"/>
                    </a:solidFill>
                  </a:tcPr>
                </a:tc>
                <a:tc hMerge="1">
                  <a:txBody>
                    <a:bodyPr/>
                    <a:lstStyle/>
                    <a:p>
                      <a:r>
                        <a:rPr lang="en-GB" sz="1400"/>
                        <a:t>Build Actions</a:t>
                      </a:r>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rgbClr val="E21683"/>
                    </a:solidFill>
                  </a:tcPr>
                </a:tc>
                <a:tc>
                  <a:txBody>
                    <a:bodyPr/>
                    <a:lstStyle/>
                    <a:p>
                      <a:pPr algn="ctr" fontAlgn="b"/>
                      <a:r>
                        <a:rPr lang="en-GB" sz="1100" b="1" i="0" u="none" strike="noStrike">
                          <a:solidFill>
                            <a:srgbClr val="FFFFFF"/>
                          </a:solidFill>
                          <a:effectLst/>
                          <a:latin typeface="Calibri" panose="020F0502020204030204" pitchFamily="34" charset="0"/>
                        </a:rPr>
                        <a:t>Short Term Action</a:t>
                      </a:r>
                    </a:p>
                  </a:txBody>
                  <a:tcPr marL="72000" marR="72000" marT="36000" marB="36000" anchor="ct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rgbClr val="E21683"/>
                    </a:solidFill>
                  </a:tcPr>
                </a:tc>
                <a:tc>
                  <a:txBody>
                    <a:bodyPr/>
                    <a:lstStyle/>
                    <a:p>
                      <a:pPr algn="ctr" fontAlgn="b"/>
                      <a:r>
                        <a:rPr lang="en-GB" sz="1100" b="1" i="0" u="none" strike="noStrike">
                          <a:solidFill>
                            <a:srgbClr val="FFFFFF"/>
                          </a:solidFill>
                          <a:effectLst/>
                          <a:latin typeface="Calibri" panose="020F0502020204030204" pitchFamily="34" charset="0"/>
                        </a:rPr>
                        <a:t>Medium Term Action</a:t>
                      </a:r>
                    </a:p>
                  </a:txBody>
                  <a:tcPr marL="72000" marR="72000" marT="36000" marB="36000" anchor="ct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rgbClr val="E21683"/>
                    </a:solidFill>
                  </a:tcPr>
                </a:tc>
                <a:tc>
                  <a:txBody>
                    <a:bodyPr/>
                    <a:lstStyle/>
                    <a:p>
                      <a:pPr algn="ctr" fontAlgn="b"/>
                      <a:r>
                        <a:rPr lang="en-GB" sz="1100" b="1" i="0" u="none" strike="noStrike">
                          <a:solidFill>
                            <a:srgbClr val="FFFFFF"/>
                          </a:solidFill>
                          <a:effectLst/>
                          <a:latin typeface="Calibri" panose="020F0502020204030204" pitchFamily="34" charset="0"/>
                        </a:rPr>
                        <a:t>Long Term Action</a:t>
                      </a:r>
                    </a:p>
                  </a:txBody>
                  <a:tcPr marL="72000" marR="72000" marT="36000" marB="36000" anchor="ct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rgbClr val="E21683"/>
                    </a:solidFill>
                  </a:tcPr>
                </a:tc>
                <a:extLst>
                  <a:ext uri="{0D108BD9-81ED-4DB2-BD59-A6C34878D82A}">
                    <a16:rowId xmlns:a16="http://schemas.microsoft.com/office/drawing/2014/main" val="1624482448"/>
                  </a:ext>
                </a:extLst>
              </a:tr>
              <a:tr h="555670">
                <a:tc>
                  <a:txBody>
                    <a:bodyPr/>
                    <a:lstStyle/>
                    <a:p>
                      <a:pPr algn="ctr"/>
                      <a:r>
                        <a:rPr lang="en-GB" sz="1100" b="1" i="0">
                          <a:solidFill>
                            <a:schemeClr val="bg1"/>
                          </a:solidFill>
                        </a:rPr>
                        <a:t>1</a:t>
                      </a:r>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chemeClr val="bg1">
                        <a:lumMod val="75000"/>
                      </a:schemeClr>
                    </a:solidFill>
                  </a:tcPr>
                </a:tc>
                <a:tc>
                  <a:txBody>
                    <a:bodyPr/>
                    <a:lstStyle/>
                    <a:p>
                      <a:r>
                        <a:rPr lang="en-GB" sz="1100" b="1" i="1"/>
                        <a:t>Action Title </a:t>
                      </a:r>
                      <a:r>
                        <a:rPr lang="en-GB" sz="1100" i="1"/>
                        <a:t>– Description of action</a:t>
                      </a:r>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noFill/>
                  </a:tcPr>
                </a:tc>
                <a:tc>
                  <a:txBody>
                    <a:bodyPr/>
                    <a:lstStyle/>
                    <a:p>
                      <a:pPr algn="ctr"/>
                      <a:r>
                        <a:rPr lang="en-GB" sz="1100" i="1">
                          <a:solidFill>
                            <a:schemeClr val="bg1"/>
                          </a:solidFill>
                        </a:rPr>
                        <a:t>Q1 2021</a:t>
                      </a:r>
                    </a:p>
                  </a:txBody>
                  <a:tcPr anchor="ct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rgbClr val="D21478"/>
                    </a:solidFill>
                  </a:tcPr>
                </a:tc>
                <a:tc>
                  <a:txBody>
                    <a:bodyPr/>
                    <a:lstStyle/>
                    <a:p>
                      <a:pPr algn="ctr"/>
                      <a:endParaRPr lang="en-GB" sz="1100" i="1"/>
                    </a:p>
                  </a:txBody>
                  <a:tcPr anchor="ct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noFill/>
                  </a:tcPr>
                </a:tc>
                <a:tc>
                  <a:txBody>
                    <a:bodyPr/>
                    <a:lstStyle/>
                    <a:p>
                      <a:pPr algn="ctr"/>
                      <a:endParaRPr lang="en-GB" sz="1100" i="1"/>
                    </a:p>
                  </a:txBody>
                  <a:tcPr anchor="ct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noFill/>
                  </a:tcPr>
                </a:tc>
                <a:extLst>
                  <a:ext uri="{0D108BD9-81ED-4DB2-BD59-A6C34878D82A}">
                    <a16:rowId xmlns:a16="http://schemas.microsoft.com/office/drawing/2014/main" val="4149363903"/>
                  </a:ext>
                </a:extLst>
              </a:tr>
              <a:tr h="555670">
                <a:tc>
                  <a:txBody>
                    <a:bodyPr/>
                    <a:lstStyle/>
                    <a:p>
                      <a:pPr algn="ctr"/>
                      <a:r>
                        <a:rPr lang="en-GB" sz="1100" b="1" i="0">
                          <a:solidFill>
                            <a:schemeClr val="bg1"/>
                          </a:solidFill>
                        </a:rPr>
                        <a:t>2</a:t>
                      </a:r>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i="1"/>
                        <a:t>Action Title </a:t>
                      </a:r>
                      <a:r>
                        <a:rPr lang="en-GB" sz="1100" i="1"/>
                        <a:t>– Description of action</a:t>
                      </a:r>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i="1">
                          <a:solidFill>
                            <a:schemeClr val="bg1"/>
                          </a:solidFill>
                        </a:rPr>
                        <a:t>Q1 2021</a:t>
                      </a:r>
                    </a:p>
                  </a:txBody>
                  <a:tcPr anchor="ct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rgbClr val="D21478"/>
                    </a:solidFill>
                  </a:tcPr>
                </a:tc>
                <a:tc>
                  <a:txBody>
                    <a:bodyPr/>
                    <a:lstStyle/>
                    <a:p>
                      <a:pPr algn="ctr"/>
                      <a:endParaRPr lang="en-GB" sz="1100" i="1"/>
                    </a:p>
                  </a:txBody>
                  <a:tcPr anchor="ct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rgbClr val="FFFFFF"/>
                    </a:solidFill>
                  </a:tcPr>
                </a:tc>
                <a:tc>
                  <a:txBody>
                    <a:bodyPr/>
                    <a:lstStyle/>
                    <a:p>
                      <a:pPr algn="ctr"/>
                      <a:endParaRPr lang="en-GB" sz="1100" i="1"/>
                    </a:p>
                  </a:txBody>
                  <a:tcPr anchor="ct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noFill/>
                  </a:tcPr>
                </a:tc>
                <a:extLst>
                  <a:ext uri="{0D108BD9-81ED-4DB2-BD59-A6C34878D82A}">
                    <a16:rowId xmlns:a16="http://schemas.microsoft.com/office/drawing/2014/main" val="2423004581"/>
                  </a:ext>
                </a:extLst>
              </a:tr>
              <a:tr h="555670">
                <a:tc>
                  <a:txBody>
                    <a:bodyPr/>
                    <a:lstStyle/>
                    <a:p>
                      <a:pPr algn="ctr"/>
                      <a:r>
                        <a:rPr lang="en-GB" sz="1100" b="1" i="0">
                          <a:solidFill>
                            <a:schemeClr val="bg1"/>
                          </a:solidFill>
                        </a:rPr>
                        <a:t>3</a:t>
                      </a:r>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i="1"/>
                        <a:t>Action Title </a:t>
                      </a:r>
                      <a:r>
                        <a:rPr lang="en-GB" sz="1100" i="1"/>
                        <a:t>– Description of action</a:t>
                      </a:r>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noFill/>
                  </a:tcPr>
                </a:tc>
                <a:tc>
                  <a:txBody>
                    <a:bodyPr/>
                    <a:lstStyle/>
                    <a:p>
                      <a:pPr algn="ctr"/>
                      <a:endParaRPr lang="en-GB" sz="1100" i="1"/>
                    </a:p>
                  </a:txBody>
                  <a:tcPr anchor="ct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noFill/>
                  </a:tcPr>
                </a:tc>
                <a:tc>
                  <a:txBody>
                    <a:bodyPr/>
                    <a:lstStyle/>
                    <a:p>
                      <a:pPr algn="ctr"/>
                      <a:endParaRPr lang="en-GB" sz="1100" i="1"/>
                    </a:p>
                  </a:txBody>
                  <a:tcPr anchor="ct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rgbClr val="F381BD"/>
                    </a:solidFill>
                  </a:tcPr>
                </a:tc>
                <a:tc>
                  <a:txBody>
                    <a:bodyPr/>
                    <a:lstStyle/>
                    <a:p>
                      <a:pPr algn="ctr"/>
                      <a:endParaRPr lang="en-GB" sz="1100" i="1"/>
                    </a:p>
                  </a:txBody>
                  <a:tcPr anchor="ct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noFill/>
                  </a:tcPr>
                </a:tc>
                <a:extLst>
                  <a:ext uri="{0D108BD9-81ED-4DB2-BD59-A6C34878D82A}">
                    <a16:rowId xmlns:a16="http://schemas.microsoft.com/office/drawing/2014/main" val="1606063557"/>
                  </a:ext>
                </a:extLst>
              </a:tr>
              <a:tr h="555670">
                <a:tc>
                  <a:txBody>
                    <a:bodyPr/>
                    <a:lstStyle/>
                    <a:p>
                      <a:pPr algn="ctr"/>
                      <a:r>
                        <a:rPr lang="en-GB" sz="1100" b="1" i="0">
                          <a:solidFill>
                            <a:schemeClr val="bg1"/>
                          </a:solidFill>
                        </a:rPr>
                        <a:t>4</a:t>
                      </a:r>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i="1"/>
                        <a:t>Action Title </a:t>
                      </a:r>
                      <a:r>
                        <a:rPr lang="en-GB" sz="1100" i="1"/>
                        <a:t>– Description of action</a:t>
                      </a:r>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noFill/>
                  </a:tcPr>
                </a:tc>
                <a:tc>
                  <a:txBody>
                    <a:bodyPr/>
                    <a:lstStyle/>
                    <a:p>
                      <a:pPr algn="ctr"/>
                      <a:endParaRPr lang="en-GB" sz="1100" i="1"/>
                    </a:p>
                  </a:txBody>
                  <a:tcPr anchor="ct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noFill/>
                  </a:tcPr>
                </a:tc>
                <a:tc>
                  <a:txBody>
                    <a:bodyPr/>
                    <a:lstStyle/>
                    <a:p>
                      <a:pPr algn="ctr"/>
                      <a:endParaRPr lang="en-GB" sz="1100" i="1"/>
                    </a:p>
                  </a:txBody>
                  <a:tcPr anchor="ct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rgbClr val="F381BD"/>
                    </a:solidFill>
                  </a:tcPr>
                </a:tc>
                <a:tc>
                  <a:txBody>
                    <a:bodyPr/>
                    <a:lstStyle/>
                    <a:p>
                      <a:pPr algn="ctr"/>
                      <a:endParaRPr lang="en-GB" sz="1100" i="1"/>
                    </a:p>
                  </a:txBody>
                  <a:tcPr anchor="ct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noFill/>
                  </a:tcPr>
                </a:tc>
                <a:extLst>
                  <a:ext uri="{0D108BD9-81ED-4DB2-BD59-A6C34878D82A}">
                    <a16:rowId xmlns:a16="http://schemas.microsoft.com/office/drawing/2014/main" val="535428576"/>
                  </a:ext>
                </a:extLst>
              </a:tr>
              <a:tr h="555670">
                <a:tc>
                  <a:txBody>
                    <a:bodyPr/>
                    <a:lstStyle/>
                    <a:p>
                      <a:pPr algn="ctr"/>
                      <a:r>
                        <a:rPr lang="en-GB" sz="1100" b="1" i="0">
                          <a:solidFill>
                            <a:schemeClr val="bg1"/>
                          </a:solidFill>
                        </a:rPr>
                        <a:t>5</a:t>
                      </a:r>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i="1"/>
                        <a:t>Action Title </a:t>
                      </a:r>
                      <a:r>
                        <a:rPr lang="en-GB" sz="1100" i="1"/>
                        <a:t>– Description of action</a:t>
                      </a:r>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noFill/>
                  </a:tcPr>
                </a:tc>
                <a:tc>
                  <a:txBody>
                    <a:bodyPr/>
                    <a:lstStyle/>
                    <a:p>
                      <a:pPr algn="ctr"/>
                      <a:endParaRPr lang="en-GB" sz="1100" i="1"/>
                    </a:p>
                  </a:txBody>
                  <a:tcPr anchor="ct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noFill/>
                  </a:tcPr>
                </a:tc>
                <a:tc>
                  <a:txBody>
                    <a:bodyPr/>
                    <a:lstStyle/>
                    <a:p>
                      <a:pPr algn="ctr"/>
                      <a:endParaRPr lang="en-GB" sz="1100" i="1"/>
                    </a:p>
                  </a:txBody>
                  <a:tcPr anchor="ct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noFill/>
                  </a:tcPr>
                </a:tc>
                <a:tc>
                  <a:txBody>
                    <a:bodyPr/>
                    <a:lstStyle/>
                    <a:p>
                      <a:pPr algn="ctr"/>
                      <a:endParaRPr lang="en-GB" sz="1100" i="1"/>
                    </a:p>
                  </a:txBody>
                  <a:tcPr anchor="ct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rgbClr val="F8B6D9"/>
                    </a:solidFill>
                  </a:tcPr>
                </a:tc>
                <a:extLst>
                  <a:ext uri="{0D108BD9-81ED-4DB2-BD59-A6C34878D82A}">
                    <a16:rowId xmlns:a16="http://schemas.microsoft.com/office/drawing/2014/main" val="2242365675"/>
                  </a:ext>
                </a:extLst>
              </a:tr>
              <a:tr h="555670">
                <a:tc>
                  <a:txBody>
                    <a:bodyPr/>
                    <a:lstStyle/>
                    <a:p>
                      <a:pPr algn="ctr"/>
                      <a:r>
                        <a:rPr lang="en-GB" sz="1100" b="1" i="0">
                          <a:solidFill>
                            <a:schemeClr val="bg1"/>
                          </a:solidFill>
                        </a:rPr>
                        <a:t>6</a:t>
                      </a:r>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i="1"/>
                        <a:t>Action Title </a:t>
                      </a:r>
                      <a:r>
                        <a:rPr lang="en-GB" sz="1100" i="1"/>
                        <a:t>– Description of action</a:t>
                      </a:r>
                    </a:p>
                  </a:txBody>
                  <a:tcP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noFill/>
                  </a:tcPr>
                </a:tc>
                <a:tc>
                  <a:txBody>
                    <a:bodyPr/>
                    <a:lstStyle/>
                    <a:p>
                      <a:pPr algn="ctr"/>
                      <a:endParaRPr lang="en-GB" sz="1100" i="1"/>
                    </a:p>
                  </a:txBody>
                  <a:tcPr anchor="ct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noFill/>
                  </a:tcPr>
                </a:tc>
                <a:tc>
                  <a:txBody>
                    <a:bodyPr/>
                    <a:lstStyle/>
                    <a:p>
                      <a:pPr algn="ctr"/>
                      <a:endParaRPr lang="en-GB" sz="1100" i="1"/>
                    </a:p>
                  </a:txBody>
                  <a:tcPr anchor="ct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noFill/>
                  </a:tcPr>
                </a:tc>
                <a:tc>
                  <a:txBody>
                    <a:bodyPr/>
                    <a:lstStyle/>
                    <a:p>
                      <a:pPr algn="ctr"/>
                      <a:endParaRPr lang="en-GB" sz="1100" i="1"/>
                    </a:p>
                  </a:txBody>
                  <a:tcPr anchor="ctr">
                    <a:lnL w="12700" cap="flat" cmpd="sng" algn="ctr">
                      <a:solidFill>
                        <a:srgbClr val="E21683"/>
                      </a:solidFill>
                      <a:prstDash val="solid"/>
                      <a:round/>
                      <a:headEnd type="none" w="med" len="med"/>
                      <a:tailEnd type="none" w="med" len="med"/>
                    </a:lnL>
                    <a:lnR w="12700" cap="flat" cmpd="sng" algn="ctr">
                      <a:solidFill>
                        <a:srgbClr val="E21683"/>
                      </a:solidFill>
                      <a:prstDash val="solid"/>
                      <a:round/>
                      <a:headEnd type="none" w="med" len="med"/>
                      <a:tailEnd type="none" w="med" len="med"/>
                    </a:lnR>
                    <a:lnT w="12700" cap="flat" cmpd="sng" algn="ctr">
                      <a:solidFill>
                        <a:srgbClr val="E21683"/>
                      </a:solidFill>
                      <a:prstDash val="solid"/>
                      <a:round/>
                      <a:headEnd type="none" w="med" len="med"/>
                      <a:tailEnd type="none" w="med" len="med"/>
                    </a:lnT>
                    <a:lnB w="12700" cap="flat" cmpd="sng" algn="ctr">
                      <a:solidFill>
                        <a:srgbClr val="E21683"/>
                      </a:solidFill>
                      <a:prstDash val="solid"/>
                      <a:round/>
                      <a:headEnd type="none" w="med" len="med"/>
                      <a:tailEnd type="none" w="med" len="med"/>
                    </a:lnB>
                    <a:solidFill>
                      <a:srgbClr val="F8B6D9"/>
                    </a:solidFill>
                  </a:tcPr>
                </a:tc>
                <a:extLst>
                  <a:ext uri="{0D108BD9-81ED-4DB2-BD59-A6C34878D82A}">
                    <a16:rowId xmlns:a16="http://schemas.microsoft.com/office/drawing/2014/main" val="3599351452"/>
                  </a:ext>
                </a:extLst>
              </a:tr>
            </a:tbl>
          </a:graphicData>
        </a:graphic>
      </p:graphicFrame>
      <p:sp>
        <p:nvSpPr>
          <p:cNvPr id="10" name="TextBox 9">
            <a:extLst>
              <a:ext uri="{FF2B5EF4-FFF2-40B4-BE49-F238E27FC236}">
                <a16:creationId xmlns:a16="http://schemas.microsoft.com/office/drawing/2014/main" id="{93E07519-7644-40CA-9FB8-84BE826203F8}"/>
              </a:ext>
            </a:extLst>
          </p:cNvPr>
          <p:cNvSpPr txBox="1"/>
          <p:nvPr/>
        </p:nvSpPr>
        <p:spPr>
          <a:xfrm>
            <a:off x="9533923" y="286629"/>
            <a:ext cx="2202783"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1" u="none" strike="noStrike" kern="1200" cap="none" spc="0" normalizeH="0" baseline="0" noProof="0">
                <a:ln>
                  <a:noFill/>
                </a:ln>
                <a:solidFill>
                  <a:prstClr val="white">
                    <a:lumMod val="50000"/>
                  </a:prstClr>
                </a:solidFill>
                <a:effectLst/>
                <a:uLnTx/>
                <a:uFillTx/>
                <a:latin typeface="Calibri" panose="020F0502020204030204"/>
                <a:ea typeface="+mn-ea"/>
                <a:cs typeface="+mn-cs"/>
              </a:rPr>
              <a:t>- TEMPLATE - </a:t>
            </a:r>
          </a:p>
        </p:txBody>
      </p:sp>
      <p:graphicFrame>
        <p:nvGraphicFramePr>
          <p:cNvPr id="8" name="Table 7">
            <a:extLst>
              <a:ext uri="{FF2B5EF4-FFF2-40B4-BE49-F238E27FC236}">
                <a16:creationId xmlns:a16="http://schemas.microsoft.com/office/drawing/2014/main" id="{EEBEAB17-70F4-45C1-82E2-0AC5A3C3C95F}"/>
              </a:ext>
            </a:extLst>
          </p:cNvPr>
          <p:cNvGraphicFramePr>
            <a:graphicFrameLocks noGrp="1"/>
          </p:cNvGraphicFramePr>
          <p:nvPr/>
        </p:nvGraphicFramePr>
        <p:xfrm>
          <a:off x="376518" y="1020411"/>
          <a:ext cx="10925054" cy="1198200"/>
        </p:xfrm>
        <a:graphic>
          <a:graphicData uri="http://schemas.openxmlformats.org/drawingml/2006/table">
            <a:tbl>
              <a:tblPr/>
              <a:tblGrid>
                <a:gridCol w="4440013">
                  <a:extLst>
                    <a:ext uri="{9D8B030D-6E8A-4147-A177-3AD203B41FA5}">
                      <a16:colId xmlns:a16="http://schemas.microsoft.com/office/drawing/2014/main" val="2285230366"/>
                    </a:ext>
                  </a:extLst>
                </a:gridCol>
                <a:gridCol w="1233741">
                  <a:extLst>
                    <a:ext uri="{9D8B030D-6E8A-4147-A177-3AD203B41FA5}">
                      <a16:colId xmlns:a16="http://schemas.microsoft.com/office/drawing/2014/main" val="1528053326"/>
                    </a:ext>
                  </a:extLst>
                </a:gridCol>
                <a:gridCol w="1423544">
                  <a:extLst>
                    <a:ext uri="{9D8B030D-6E8A-4147-A177-3AD203B41FA5}">
                      <a16:colId xmlns:a16="http://schemas.microsoft.com/office/drawing/2014/main" val="812841991"/>
                    </a:ext>
                  </a:extLst>
                </a:gridCol>
                <a:gridCol w="1360276">
                  <a:extLst>
                    <a:ext uri="{9D8B030D-6E8A-4147-A177-3AD203B41FA5}">
                      <a16:colId xmlns:a16="http://schemas.microsoft.com/office/drawing/2014/main" val="2690517995"/>
                    </a:ext>
                  </a:extLst>
                </a:gridCol>
                <a:gridCol w="2467480">
                  <a:extLst>
                    <a:ext uri="{9D8B030D-6E8A-4147-A177-3AD203B41FA5}">
                      <a16:colId xmlns:a16="http://schemas.microsoft.com/office/drawing/2014/main" val="1283005446"/>
                    </a:ext>
                  </a:extLst>
                </a:gridCol>
              </a:tblGrid>
              <a:tr h="232001">
                <a:tc>
                  <a:txBody>
                    <a:bodyPr/>
                    <a:lstStyle/>
                    <a:p>
                      <a:pPr algn="l" fontAlgn="b"/>
                      <a:endParaRPr lang="en-GB" sz="1100" b="0" i="0" u="none" strike="noStrike">
                        <a:solidFill>
                          <a:srgbClr val="000000"/>
                        </a:solidFill>
                        <a:effectLst/>
                        <a:latin typeface="Calibri" panose="020F0502020204030204" pitchFamily="34" charset="0"/>
                      </a:endParaRPr>
                    </a:p>
                  </a:txBody>
                  <a:tcPr marL="72000" marR="72000" marT="36000" marB="3600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3">
                  <a:txBody>
                    <a:bodyPr/>
                    <a:lstStyle/>
                    <a:p>
                      <a:pPr algn="ctr" fontAlgn="b"/>
                      <a:r>
                        <a:rPr lang="en-GB" sz="1100" b="1" i="0" u="none" strike="noStrike">
                          <a:solidFill>
                            <a:srgbClr val="FFFFFF"/>
                          </a:solidFill>
                          <a:effectLst/>
                          <a:latin typeface="Calibri" panose="020F0502020204030204" pitchFamily="34" charset="0"/>
                        </a:rPr>
                        <a:t>Time Period</a:t>
                      </a:r>
                    </a:p>
                  </a:txBody>
                  <a:tcPr marL="72000" marR="72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1683"/>
                    </a:solidFill>
                  </a:tcPr>
                </a:tc>
                <a:tc hMerge="1">
                  <a:txBody>
                    <a:bodyPr/>
                    <a:lstStyle/>
                    <a:p>
                      <a:endParaRPr lang="en-GB"/>
                    </a:p>
                  </a:txBody>
                  <a:tcPr/>
                </a:tc>
                <a:tc h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72000" marR="72000" marT="36000" marB="3600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0226585"/>
                  </a:ext>
                </a:extLst>
              </a:tr>
              <a:tr h="232001">
                <a:tc>
                  <a:txBody>
                    <a:bodyPr/>
                    <a:lstStyle/>
                    <a:p>
                      <a:pPr algn="l" fontAlgn="b"/>
                      <a:r>
                        <a:rPr lang="en-GB" sz="1100" b="1" i="0" u="none" strike="noStrike">
                          <a:solidFill>
                            <a:srgbClr val="FFFFFF"/>
                          </a:solidFill>
                          <a:effectLst/>
                          <a:latin typeface="Calibri" panose="020F0502020204030204" pitchFamily="34" charset="0"/>
                        </a:rPr>
                        <a:t>Action Type</a:t>
                      </a:r>
                    </a:p>
                  </a:txBody>
                  <a:tcPr marL="72000" marR="72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1683"/>
                    </a:solidFill>
                  </a:tcPr>
                </a:tc>
                <a:tc>
                  <a:txBody>
                    <a:bodyPr/>
                    <a:lstStyle/>
                    <a:p>
                      <a:pPr algn="r" fontAlgn="b"/>
                      <a:r>
                        <a:rPr lang="en-GB" sz="1100" b="1" i="0" u="none" strike="noStrike">
                          <a:solidFill>
                            <a:srgbClr val="FFFFFF"/>
                          </a:solidFill>
                          <a:effectLst/>
                          <a:latin typeface="Calibri" panose="020F0502020204030204" pitchFamily="34" charset="0"/>
                        </a:rPr>
                        <a:t>Short Term (&lt; 1yr)</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1683"/>
                    </a:solidFill>
                  </a:tcPr>
                </a:tc>
                <a:tc>
                  <a:txBody>
                    <a:bodyPr/>
                    <a:lstStyle/>
                    <a:p>
                      <a:pPr algn="r" fontAlgn="b"/>
                      <a:r>
                        <a:rPr lang="en-GB" sz="1100" b="1" i="0" u="none" strike="noStrike">
                          <a:solidFill>
                            <a:srgbClr val="FFFFFF"/>
                          </a:solidFill>
                          <a:effectLst/>
                          <a:latin typeface="Calibri" panose="020F0502020204030204" pitchFamily="34" charset="0"/>
                        </a:rPr>
                        <a:t>Medium Term (2-3 </a:t>
                      </a:r>
                      <a:r>
                        <a:rPr lang="en-GB" sz="1100" b="1" i="0" u="none" strike="noStrike" err="1">
                          <a:solidFill>
                            <a:srgbClr val="FFFFFF"/>
                          </a:solidFill>
                          <a:effectLst/>
                          <a:latin typeface="Calibri" panose="020F0502020204030204" pitchFamily="34" charset="0"/>
                        </a:rPr>
                        <a:t>yr</a:t>
                      </a:r>
                      <a:r>
                        <a:rPr lang="en-GB" sz="1100" b="1" i="0" u="none" strike="noStrike">
                          <a:solidFill>
                            <a:srgbClr val="FFFFFF"/>
                          </a:solidFill>
                          <a:effectLst/>
                          <a:latin typeface="Calibri" panose="020F0502020204030204" pitchFamily="34" charset="0"/>
                        </a:rPr>
                        <a:t>)</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1683"/>
                    </a:solidFill>
                  </a:tcPr>
                </a:tc>
                <a:tc>
                  <a:txBody>
                    <a:bodyPr/>
                    <a:lstStyle/>
                    <a:p>
                      <a:pPr algn="r" fontAlgn="b"/>
                      <a:r>
                        <a:rPr lang="en-GB" sz="1100" b="1" i="0" u="none" strike="noStrike">
                          <a:solidFill>
                            <a:srgbClr val="FFFFFF"/>
                          </a:solidFill>
                          <a:effectLst/>
                          <a:latin typeface="Calibri" panose="020F0502020204030204" pitchFamily="34" charset="0"/>
                        </a:rPr>
                        <a:t>Long Term (4yr+)</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1683"/>
                    </a:solidFill>
                  </a:tcPr>
                </a:tc>
                <a:tc>
                  <a:txBody>
                    <a:bodyPr/>
                    <a:lstStyle/>
                    <a:p>
                      <a:pPr algn="ctr" fontAlgn="b"/>
                      <a:r>
                        <a:rPr lang="en-GB" sz="1100" b="1" i="0" u="none" strike="noStrike">
                          <a:solidFill>
                            <a:srgbClr val="FFFFFF"/>
                          </a:solidFill>
                          <a:effectLst/>
                          <a:latin typeface="Calibri" panose="020F0502020204030204" pitchFamily="34" charset="0"/>
                        </a:rPr>
                        <a:t>Total Resources Impacted</a:t>
                      </a:r>
                    </a:p>
                  </a:txBody>
                  <a:tcPr marL="72000" marR="72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1683"/>
                    </a:solidFill>
                  </a:tcPr>
                </a:tc>
                <a:extLst>
                  <a:ext uri="{0D108BD9-81ED-4DB2-BD59-A6C34878D82A}">
                    <a16:rowId xmlns:a16="http://schemas.microsoft.com/office/drawing/2014/main" val="3771312133"/>
                  </a:ext>
                </a:extLst>
              </a:tr>
              <a:tr h="232001">
                <a:tc>
                  <a:txBody>
                    <a:bodyPr/>
                    <a:lstStyle/>
                    <a:p>
                      <a:pPr algn="l" fontAlgn="ctr"/>
                      <a:r>
                        <a:rPr lang="en-GB" sz="1100" b="1" i="0" u="none" strike="noStrike">
                          <a:solidFill>
                            <a:srgbClr val="000000"/>
                          </a:solidFill>
                          <a:effectLst/>
                          <a:latin typeface="Calibri" panose="020F0502020204030204" pitchFamily="34" charset="0"/>
                        </a:rPr>
                        <a:t>Build - </a:t>
                      </a:r>
                      <a:r>
                        <a:rPr lang="en-GB" sz="1100" b="0" i="0" u="none" strike="noStrike">
                          <a:solidFill>
                            <a:srgbClr val="000000"/>
                          </a:solidFill>
                          <a:effectLst/>
                          <a:latin typeface="Calibri" panose="020F0502020204030204" pitchFamily="34" charset="0"/>
                        </a:rPr>
                        <a:t>Foundation</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0" i="0" u="none" strike="noStrike">
                          <a:solidFill>
                            <a:srgbClr val="000000"/>
                          </a:solidFill>
                          <a:effectLst/>
                          <a:latin typeface="Calibri" panose="020F0502020204030204" pitchFamily="34" charset="0"/>
                        </a:rPr>
                        <a:t>300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0" i="0" u="none" strike="noStrike">
                          <a:solidFill>
                            <a:srgbClr val="000000"/>
                          </a:solidFill>
                          <a:effectLst/>
                          <a:latin typeface="Calibri" panose="020F0502020204030204" pitchFamily="34" charset="0"/>
                        </a:rPr>
                        <a:t>100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0" i="0" u="none" strike="noStrike">
                          <a:solidFill>
                            <a:srgbClr val="000000"/>
                          </a:solidFill>
                          <a:effectLst/>
                          <a:latin typeface="Calibri" panose="020F0502020204030204" pitchFamily="34" charset="0"/>
                        </a:rPr>
                        <a:t>100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1" i="0" u="none" strike="noStrike">
                          <a:solidFill>
                            <a:srgbClr val="000000"/>
                          </a:solidFill>
                          <a:effectLst/>
                          <a:latin typeface="Calibri" panose="020F0502020204030204" pitchFamily="34" charset="0"/>
                        </a:rPr>
                        <a:t>500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309103054"/>
                  </a:ext>
                </a:extLst>
              </a:tr>
              <a:tr h="232001">
                <a:tc>
                  <a:txBody>
                    <a:bodyPr/>
                    <a:lstStyle/>
                    <a:p>
                      <a:pPr algn="l" fontAlgn="ctr"/>
                      <a:r>
                        <a:rPr lang="en-GB" sz="1100" b="1" i="0" u="none" strike="noStrike">
                          <a:solidFill>
                            <a:srgbClr val="000000"/>
                          </a:solidFill>
                          <a:effectLst/>
                          <a:latin typeface="Calibri" panose="020F0502020204030204" pitchFamily="34" charset="0"/>
                        </a:rPr>
                        <a:t>Build - </a:t>
                      </a:r>
                      <a:r>
                        <a:rPr lang="en-GB" sz="1100" b="0" i="0" u="none" strike="noStrike">
                          <a:solidFill>
                            <a:srgbClr val="000000"/>
                          </a:solidFill>
                          <a:effectLst/>
                          <a:latin typeface="Calibri" panose="020F0502020204030204" pitchFamily="34" charset="0"/>
                        </a:rPr>
                        <a:t>Intermediate</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0" i="0" u="none" strike="noStrike">
                          <a:solidFill>
                            <a:srgbClr val="000000"/>
                          </a:solidFill>
                          <a:effectLst/>
                          <a:latin typeface="Calibri" panose="020F0502020204030204" pitchFamily="34" charset="0"/>
                        </a:rPr>
                        <a:t>100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0" i="0" u="none" strike="noStrike">
                          <a:solidFill>
                            <a:srgbClr val="000000"/>
                          </a:solidFill>
                          <a:effectLst/>
                          <a:latin typeface="Calibri" panose="020F0502020204030204" pitchFamily="34" charset="0"/>
                        </a:rPr>
                        <a:t>600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0" i="0" u="none" strike="noStrike">
                          <a:solidFill>
                            <a:srgbClr val="000000"/>
                          </a:solidFill>
                          <a:effectLst/>
                          <a:latin typeface="Calibri" panose="020F0502020204030204" pitchFamily="34" charset="0"/>
                        </a:rPr>
                        <a:t>100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1" i="0" u="none" strike="noStrike">
                          <a:solidFill>
                            <a:srgbClr val="000000"/>
                          </a:solidFill>
                          <a:effectLst/>
                          <a:latin typeface="Calibri" panose="020F0502020204030204" pitchFamily="34" charset="0"/>
                        </a:rPr>
                        <a:t>800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908959359"/>
                  </a:ext>
                </a:extLst>
              </a:tr>
              <a:tr h="232001">
                <a:tc>
                  <a:txBody>
                    <a:bodyPr/>
                    <a:lstStyle/>
                    <a:p>
                      <a:pPr algn="l" fontAlgn="ctr"/>
                      <a:r>
                        <a:rPr lang="en-GB" sz="1100" b="1" i="0" u="none" strike="noStrike">
                          <a:solidFill>
                            <a:srgbClr val="000000"/>
                          </a:solidFill>
                          <a:effectLst/>
                          <a:latin typeface="Calibri" panose="020F0502020204030204" pitchFamily="34" charset="0"/>
                        </a:rPr>
                        <a:t>Build - </a:t>
                      </a:r>
                      <a:r>
                        <a:rPr lang="en-GB" sz="1100" b="0" i="0" u="none" strike="noStrike">
                          <a:solidFill>
                            <a:srgbClr val="000000"/>
                          </a:solidFill>
                          <a:effectLst/>
                          <a:latin typeface="Calibri" panose="020F0502020204030204" pitchFamily="34" charset="0"/>
                        </a:rPr>
                        <a:t>Advanced</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0" i="0" u="none" strike="noStrike">
                          <a:solidFill>
                            <a:srgbClr val="000000"/>
                          </a:solidFill>
                          <a:effectLst/>
                          <a:latin typeface="Calibri" panose="020F0502020204030204" pitchFamily="34" charset="0"/>
                        </a:rPr>
                        <a:t>100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0" i="0" u="none" strike="noStrike">
                          <a:solidFill>
                            <a:srgbClr val="000000"/>
                          </a:solidFill>
                          <a:effectLst/>
                          <a:latin typeface="Calibri" panose="020F0502020204030204" pitchFamily="34" charset="0"/>
                        </a:rPr>
                        <a:t>300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0" i="0" u="none" strike="noStrike">
                          <a:solidFill>
                            <a:srgbClr val="000000"/>
                          </a:solidFill>
                          <a:effectLst/>
                          <a:latin typeface="Calibri" panose="020F0502020204030204" pitchFamily="34" charset="0"/>
                        </a:rPr>
                        <a:t>100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100" b="1" i="0" u="none" strike="noStrike">
                          <a:solidFill>
                            <a:srgbClr val="000000"/>
                          </a:solidFill>
                          <a:effectLst/>
                          <a:latin typeface="Calibri" panose="020F0502020204030204" pitchFamily="34" charset="0"/>
                        </a:rPr>
                        <a:t>500</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903930650"/>
                  </a:ext>
                </a:extLst>
              </a:tr>
            </a:tbl>
          </a:graphicData>
        </a:graphic>
      </p:graphicFrame>
      <p:sp>
        <p:nvSpPr>
          <p:cNvPr id="7" name="TextBox 6">
            <a:extLst>
              <a:ext uri="{FF2B5EF4-FFF2-40B4-BE49-F238E27FC236}">
                <a16:creationId xmlns:a16="http://schemas.microsoft.com/office/drawing/2014/main" id="{43144E38-8696-419B-A7BD-11518A30F736}"/>
              </a:ext>
            </a:extLst>
          </p:cNvPr>
          <p:cNvSpPr txBox="1"/>
          <p:nvPr/>
        </p:nvSpPr>
        <p:spPr>
          <a:xfrm>
            <a:off x="811658" y="6249257"/>
            <a:ext cx="6107986"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prstClr val="black"/>
                </a:solidFill>
                <a:effectLst/>
                <a:uLnTx/>
                <a:uFillTx/>
                <a:latin typeface="Arial"/>
                <a:ea typeface="+mn-ea"/>
                <a:cs typeface="+mn-cs"/>
              </a:rPr>
              <a:t>You can use the same template for any Action Type.</a:t>
            </a: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Graphic 4" descr="Lights On with solid fill">
            <a:extLst>
              <a:ext uri="{FF2B5EF4-FFF2-40B4-BE49-F238E27FC236}">
                <a16:creationId xmlns:a16="http://schemas.microsoft.com/office/drawing/2014/main" id="{E563CB26-D711-4950-A837-7C495190EF0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9695" y="6133969"/>
            <a:ext cx="561963" cy="561963"/>
          </a:xfrm>
          <a:prstGeom prst="rect">
            <a:avLst/>
          </a:prstGeom>
        </p:spPr>
      </p:pic>
    </p:spTree>
    <p:extLst>
      <p:ext uri="{BB962C8B-B14F-4D97-AF65-F5344CB8AC3E}">
        <p14:creationId xmlns:p14="http://schemas.microsoft.com/office/powerpoint/2010/main" val="93528704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4A9442F99D4184F916631E57D03A49B" ma:contentTypeVersion="5" ma:contentTypeDescription="Create a new document." ma:contentTypeScope="" ma:versionID="bf4887e2e56eb5178302407d06483982">
  <xsd:schema xmlns:xsd="http://www.w3.org/2001/XMLSchema" xmlns:xs="http://www.w3.org/2001/XMLSchema" xmlns:p="http://schemas.microsoft.com/office/2006/metadata/properties" xmlns:ns3="e4c55070-d60b-4b68-884f-9461125315e1" xmlns:ns4="93f67650-60e8-477d-8c7f-cced4d95e864" targetNamespace="http://schemas.microsoft.com/office/2006/metadata/properties" ma:root="true" ma:fieldsID="98ef396d75d7d514985d288d00cdada4" ns3:_="" ns4:_="">
    <xsd:import namespace="e4c55070-d60b-4b68-884f-9461125315e1"/>
    <xsd:import namespace="93f67650-60e8-477d-8c7f-cced4d95e86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c55070-d60b-4b68-884f-9461125315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3f67650-60e8-477d-8c7f-cced4d95e86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26215B9-6154-4911-BEB4-B94A70212605}">
  <ds:schemaRefs>
    <ds:schemaRef ds:uri="http://schemas.microsoft.com/sharepoint/v3/contenttype/forms"/>
  </ds:schemaRefs>
</ds:datastoreItem>
</file>

<file path=customXml/itemProps2.xml><?xml version="1.0" encoding="utf-8"?>
<ds:datastoreItem xmlns:ds="http://schemas.openxmlformats.org/officeDocument/2006/customXml" ds:itemID="{B76C43CE-2D3F-4B64-821C-8068776594D6}">
  <ds:schemaRefs>
    <ds:schemaRef ds:uri="http://purl.org/dc/dcmitype/"/>
    <ds:schemaRef ds:uri="http://schemas.microsoft.com/office/2006/documentManagement/types"/>
    <ds:schemaRef ds:uri="http://purl.org/dc/terms/"/>
    <ds:schemaRef ds:uri="http://purl.org/dc/elements/1.1/"/>
    <ds:schemaRef ds:uri="e4c55070-d60b-4b68-884f-9461125315e1"/>
    <ds:schemaRef ds:uri="http://schemas.microsoft.com/office/infopath/2007/PartnerControls"/>
    <ds:schemaRef ds:uri="http://schemas.openxmlformats.org/package/2006/metadata/core-properties"/>
    <ds:schemaRef ds:uri="93f67650-60e8-477d-8c7f-cced4d95e864"/>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094B1DC5-933E-427F-9C2A-BD5125C761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c55070-d60b-4b68-884f-9461125315e1"/>
    <ds:schemaRef ds:uri="93f67650-60e8-477d-8c7f-cced4d95e8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TotalTime>
  <Words>506</Words>
  <Application>Microsoft Office PowerPoint</Application>
  <PresentationFormat>Widescreen</PresentationFormat>
  <Paragraphs>243</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Avenir Next LT Pro</vt:lpstr>
      <vt:lpstr>Calibri</vt:lpstr>
      <vt:lpstr>Calibri Light</vt:lpstr>
      <vt:lpstr>1_Office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Leung</dc:creator>
  <cp:lastModifiedBy>Nick Leung</cp:lastModifiedBy>
  <cp:revision>4</cp:revision>
  <dcterms:created xsi:type="dcterms:W3CDTF">2022-08-17T10:41:37Z</dcterms:created>
  <dcterms:modified xsi:type="dcterms:W3CDTF">2022-10-10T16:06:21Z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0x01010044A9442F99D4184F916631E57D03A49B</vt:lpwstr>
  </property>
  <property fmtid="{D5CDD505-2E9C-101B-9397-08002B2CF9AE}" pid="3" name="MediaServiceImageTags">
    <vt:lpwstr/>
  </property>
</Properties>
</file>